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512" r:id="rId2"/>
    <p:sldId id="475" r:id="rId3"/>
    <p:sldId id="528" r:id="rId4"/>
    <p:sldId id="350" r:id="rId5"/>
    <p:sldId id="529" r:id="rId6"/>
    <p:sldId id="339" r:id="rId7"/>
    <p:sldId id="476" r:id="rId8"/>
    <p:sldId id="343" r:id="rId9"/>
    <p:sldId id="344" r:id="rId10"/>
    <p:sldId id="342" r:id="rId11"/>
    <p:sldId id="341" r:id="rId12"/>
    <p:sldId id="340" r:id="rId13"/>
    <p:sldId id="538" r:id="rId14"/>
    <p:sldId id="560" r:id="rId15"/>
    <p:sldId id="531" r:id="rId16"/>
    <p:sldId id="532" r:id="rId17"/>
    <p:sldId id="537" r:id="rId18"/>
    <p:sldId id="611" r:id="rId19"/>
    <p:sldId id="609" r:id="rId20"/>
    <p:sldId id="559" r:id="rId21"/>
    <p:sldId id="479" r:id="rId22"/>
    <p:sldId id="369" r:id="rId23"/>
    <p:sldId id="366" r:id="rId24"/>
    <p:sldId id="561" r:id="rId25"/>
    <p:sldId id="367" r:id="rId26"/>
    <p:sldId id="370" r:id="rId27"/>
    <p:sldId id="549" r:id="rId28"/>
    <p:sldId id="547" r:id="rId29"/>
    <p:sldId id="548" r:id="rId30"/>
    <p:sldId id="284" r:id="rId31"/>
    <p:sldId id="539" r:id="rId32"/>
    <p:sldId id="598" r:id="rId33"/>
    <p:sldId id="297" r:id="rId34"/>
    <p:sldId id="564" r:id="rId35"/>
    <p:sldId id="346" r:id="rId36"/>
    <p:sldId id="373" r:id="rId37"/>
    <p:sldId id="551" r:id="rId38"/>
    <p:sldId id="566" r:id="rId39"/>
    <p:sldId id="486" r:id="rId40"/>
    <p:sldId id="607" r:id="rId41"/>
    <p:sldId id="507" r:id="rId42"/>
    <p:sldId id="599" r:id="rId43"/>
    <p:sldId id="505" r:id="rId44"/>
    <p:sldId id="568" r:id="rId45"/>
    <p:sldId id="567" r:id="rId46"/>
    <p:sldId id="390" r:id="rId47"/>
    <p:sldId id="519" r:id="rId48"/>
    <p:sldId id="608" r:id="rId49"/>
    <p:sldId id="508" r:id="rId50"/>
    <p:sldId id="586" r:id="rId51"/>
    <p:sldId id="594" r:id="rId52"/>
    <p:sldId id="595" r:id="rId53"/>
    <p:sldId id="610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s Bridwell" initials="LB" lastIdx="4" clrIdx="0">
    <p:extLst>
      <p:ext uri="{19B8F6BF-5375-455C-9EA6-DF929625EA0E}">
        <p15:presenceInfo xmlns:p15="http://schemas.microsoft.com/office/powerpoint/2012/main" userId="Les Bridw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0B0B0"/>
    <a:srgbClr val="6F6F6F"/>
    <a:srgbClr val="005EEC"/>
    <a:srgbClr val="FB3108"/>
    <a:srgbClr val="4472C4"/>
    <a:srgbClr val="06174B"/>
    <a:srgbClr val="EB981D"/>
    <a:srgbClr val="0013A5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3" autoAdjust="0"/>
    <p:restoredTop sz="71429" autoAdjust="0"/>
  </p:normalViewPr>
  <p:slideViewPr>
    <p:cSldViewPr snapToGrid="0">
      <p:cViewPr varScale="1">
        <p:scale>
          <a:sx n="59" d="100"/>
          <a:sy n="59" d="100"/>
        </p:scale>
        <p:origin x="648" y="4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912"/>
    </p:cViewPr>
  </p:sorterViewPr>
  <p:notesViewPr>
    <p:cSldViewPr snapToGrid="0">
      <p:cViewPr varScale="1">
        <p:scale>
          <a:sx n="58" d="100"/>
          <a:sy n="58" d="100"/>
        </p:scale>
        <p:origin x="2338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  <a:sp3d contourW="9525">
          <a:contourClr>
            <a:schemeClr val="tx1">
              <a:lumMod val="15000"/>
              <a:lumOff val="8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824311023622052E-2"/>
          <c:y val="0.16569647110627023"/>
          <c:w val="0.70955388779527562"/>
          <c:h val="0.81478027714196133"/>
        </c:manualLayout>
      </c:layout>
      <c:area3D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PROTECTED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  <a:effectLst/>
            <a:sp3d/>
          </c:spPr>
          <c:cat>
            <c:strRef>
              <c:f>Sheet1!$A$2:$A$5</c:f>
              <c:strCache>
                <c:ptCount val="1"/>
                <c:pt idx="0">
                  <c:v>MOLD GROWTH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66-431D-B864-6DDCF959DA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UNPROTECTED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cat>
            <c:strRef>
              <c:f>Sheet1!$A$2:$A$5</c:f>
              <c:strCache>
                <c:ptCount val="1"/>
                <c:pt idx="0">
                  <c:v>MOLD GROWTH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E2-4F0C-8F61-675F1305E8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1196448"/>
        <c:axId val="531201936"/>
        <c:axId val="463022488"/>
      </c:area3DChart>
      <c:catAx>
        <c:axId val="531196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201936"/>
        <c:crosses val="autoZero"/>
        <c:auto val="1"/>
        <c:lblAlgn val="ctr"/>
        <c:lblOffset val="100"/>
        <c:noMultiLvlLbl val="0"/>
      </c:catAx>
      <c:valAx>
        <c:axId val="531201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196448"/>
        <c:crosses val="autoZero"/>
        <c:crossBetween val="midCat"/>
      </c:valAx>
      <c:serAx>
        <c:axId val="463022488"/>
        <c:scaling>
          <c:orientation val="minMax"/>
        </c:scaling>
        <c:delete val="1"/>
        <c:axPos val="b"/>
        <c:majorTickMark val="out"/>
        <c:minorTickMark val="none"/>
        <c:tickLblPos val="nextTo"/>
        <c:crossAx val="53120193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963891534790128"/>
          <c:y val="0.9103302446320205"/>
          <c:w val="0.40516679836123265"/>
          <c:h val="5.25261940073054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>
              <a:lumMod val="9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  <a:sp3d/>
      </c:spPr>
    </c:floor>
    <c:sideWall>
      <c:thickness val="0"/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  <a:sp3d/>
      </c:spPr>
    </c:sideWall>
    <c:backWall>
      <c:thickness val="0"/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912885283992016"/>
          <c:y val="0.16569647110627023"/>
          <c:w val="0.64424948259989478"/>
          <c:h val="0.81478027714196133"/>
        </c:manualLayout>
      </c:layout>
      <c:area3D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CLEANOVATION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/>
            <a:sp3d/>
          </c:spPr>
          <c:cat>
            <c:numRef>
              <c:f>Sheet1!$A$2:$A$11</c:f>
              <c:numCache>
                <c:formatCode>General</c:formatCode>
                <c:ptCount val="10"/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66-431D-B864-6DDCF959DA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cat>
            <c:numRef>
              <c:f>Sheet1!$A$2:$A$11</c:f>
              <c:numCache>
                <c:formatCode>General</c:formatCode>
                <c:ptCount val="10"/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66-431D-B864-6DDCF959DA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1196448"/>
        <c:axId val="531201936"/>
        <c:axId val="463022488"/>
      </c:area3DChart>
      <c:catAx>
        <c:axId val="531196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201936"/>
        <c:crosses val="autoZero"/>
        <c:auto val="1"/>
        <c:lblAlgn val="ctr"/>
        <c:lblOffset val="100"/>
        <c:noMultiLvlLbl val="0"/>
      </c:catAx>
      <c:valAx>
        <c:axId val="531201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196448"/>
        <c:crosses val="autoZero"/>
        <c:crossBetween val="midCat"/>
      </c:valAx>
      <c:serAx>
        <c:axId val="463022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201936"/>
        <c:crosses val="autoZero"/>
      </c:serAx>
      <c:spPr>
        <a:solidFill>
          <a:schemeClr val="lt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7650D-BEE1-4D1F-87C4-7A24DDF9E20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EB776-4337-4F5A-A66B-E5CE86B31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6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62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84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30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52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47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86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92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74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92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95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51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8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62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69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448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087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77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21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736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733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977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52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040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178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857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641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736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380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623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951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537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0000"/>
              </a:solidFill>
              <a:effectLst/>
              <a:latin typeface="Assistan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0000"/>
              </a:solidFill>
              <a:effectLst/>
              <a:latin typeface="Assistant"/>
            </a:endParaRPr>
          </a:p>
          <a:p>
            <a:endParaRPr lang="en-US" b="0" i="0" dirty="0">
              <a:solidFill>
                <a:srgbClr val="000000"/>
              </a:solidFill>
              <a:effectLst/>
              <a:latin typeface="Assistant"/>
            </a:endParaRP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 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332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81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137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291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159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224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453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986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582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091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249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563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81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16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98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06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70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18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15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32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FEB776-4337-4F5A-A66B-E5CE86B312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40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498AD-8443-4C3B-A411-21EEFB550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218C2-7EB6-4FA9-82B5-65AAB8BFB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888AD-661E-4C61-A5F4-B5B039471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779B9-FC3C-412B-853B-86BFAF6B659F}" type="datetimeFigureOut">
              <a:rPr lang="en-US" smtClean="0"/>
              <a:t>2/29/2024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521C7-6576-4D20-85B2-2625A33A5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066F0-F23F-4C26-A9D2-2A597F93A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65D8-D154-4E49-8F10-00585C250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666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7295E-5515-4F5B-9B89-F49E4349B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20DA7C-71AF-47D7-8B38-D9FD75060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09373-C9C7-4AD6-9134-F85C2272C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779B9-FC3C-412B-853B-86BFAF6B659F}" type="datetimeFigureOut">
              <a:rPr lang="en-US" smtClean="0"/>
              <a:t>2/29/2024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30634-0E72-407A-9D08-114AC821E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2C43F-AE6E-4139-926B-A666E11B4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65D8-D154-4E49-8F10-00585C250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25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3C1983-F943-40D5-A9D3-052B8DA53C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A883B6-AED2-4FC8-8CAB-3594E9888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0C99B-09CC-4B22-BEF6-6826E770E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779B9-FC3C-412B-853B-86BFAF6B659F}" type="datetimeFigureOut">
              <a:rPr lang="en-US" smtClean="0"/>
              <a:t>2/29/2024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5F773-7293-4137-A1DB-D58458CFB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ACACF-A880-44C9-BCB2-C8D3B1192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65D8-D154-4E49-8F10-00585C250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866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4D63F-0584-4771-AFAD-A4E16DAC8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6E63E-03CB-43A7-9B85-A6546915C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D9312-4B29-4A83-9B67-028A8A67F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779B9-FC3C-412B-853B-86BFAF6B659F}" type="datetimeFigureOut">
              <a:rPr lang="en-US" smtClean="0"/>
              <a:t>2/29/2024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DBD10-EDB4-4F45-A34D-6CC80CE2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2ECAB-AFE3-4D31-8621-2980295CD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65D8-D154-4E49-8F10-00585C250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0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D0C13-D2DE-47DE-8A46-0AB1BBABA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71BE2-8D22-4201-BAAA-A8754F5AC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14BBA-9A99-457C-B1E0-B1FEA7C8B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779B9-FC3C-412B-853B-86BFAF6B659F}" type="datetimeFigureOut">
              <a:rPr lang="en-US" smtClean="0"/>
              <a:t>2/29/2024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9C85D-01B9-4294-B6B1-A75BAAB03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B9010-16AF-4912-92F4-EC2EA9EAF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65D8-D154-4E49-8F10-00585C250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35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E96D7-B2A6-4015-B0A0-ABC7749C6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3658C-D8E8-4891-A4E5-35AB1189C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811204-69C6-4A61-85F6-654053FF0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87C61D-9CD6-4D67-AC9F-B401F2689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779B9-FC3C-412B-853B-86BFAF6B659F}" type="datetimeFigureOut">
              <a:rPr lang="en-US" smtClean="0"/>
              <a:t>2/29/2024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0C45C5-D861-4005-97F8-26001E21C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1A0D0-4955-47ED-B583-C5B1A197E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65D8-D154-4E49-8F10-00585C250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961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77E75-6696-4194-9704-11896AC1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25028-814B-4F86-80C9-7153676E9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A8F07-1C47-455D-8DB1-6B1FACBFD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E976E6-79EE-49E7-90AE-96B83F8ED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3A895-DB9C-4149-B8C8-03088C6AC9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6F8E25-86B9-4F67-8F8F-E53D5E728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779B9-FC3C-412B-853B-86BFAF6B659F}" type="datetimeFigureOut">
              <a:rPr lang="en-US" smtClean="0"/>
              <a:t>2/29/2024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5D9EFA-625C-4D1E-A985-41F64A399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F3EE8C-8696-4535-A704-7FDFD0AA7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65D8-D154-4E49-8F10-00585C250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8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16861-2C17-4A8B-98BC-168E8E0EC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EDA4AE-645C-4863-B211-275716A2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779B9-FC3C-412B-853B-86BFAF6B659F}" type="datetimeFigureOut">
              <a:rPr lang="en-US" smtClean="0"/>
              <a:t>2/29/2024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988EAD-73B4-4A1C-AF71-3756BAEC3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783070-4A67-4D1B-A051-129F1413A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65D8-D154-4E49-8F10-00585C250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430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4A223-A65D-48F6-85DB-100575A0D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779B9-FC3C-412B-853B-86BFAF6B659F}" type="datetimeFigureOut">
              <a:rPr lang="en-US" smtClean="0"/>
              <a:t>2/29/2024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38DB4-F2BB-460C-8A1E-04E6644EF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80E0A-0C6D-4D34-805D-A26E56B87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65D8-D154-4E49-8F10-00585C250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021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AEAD-9D93-44DD-943F-B807C59B7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CAD94-B3C2-4B65-84FA-C57ED8FF3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65B7B-BADD-4187-8C55-87731A448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6902C-3607-4D2F-86E2-05971FFE3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779B9-FC3C-412B-853B-86BFAF6B659F}" type="datetimeFigureOut">
              <a:rPr lang="en-US" smtClean="0"/>
              <a:t>2/29/2024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AD790-FDFF-454B-82DF-9072AC2DB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2AB3D-A220-40ED-B16C-3D842AE1E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65D8-D154-4E49-8F10-00585C250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84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9BD6E-254B-414E-A886-331A9478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EE3BC6-C436-438A-9FAA-83EEE48BD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A7B160-70B7-4CCE-A553-08A4B522A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B5618-E29D-4401-BF3D-6EC4BCA59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779B9-FC3C-412B-853B-86BFAF6B659F}" type="datetimeFigureOut">
              <a:rPr lang="en-US" smtClean="0"/>
              <a:t>2/29/2024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A5794-11E1-4EA3-8565-943AE3640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446C8-2DE8-40C7-8641-9A7CD5B46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865D8-D154-4E49-8F10-00585C250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442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66923C-3589-4A49-A48C-2723251AD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B6CBA-4E28-4331-A584-4B679F762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DB147-60DF-4A13-9F7B-C4EA92ED43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779B9-FC3C-412B-853B-86BFAF6B659F}" type="datetimeFigureOut">
              <a:rPr lang="en-US" smtClean="0"/>
              <a:t>2/29/2024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D18F3-1AE2-47B5-8856-2E3E47974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522A5-101F-4B0F-BBBA-A448FE47F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865D8-D154-4E49-8F10-00585C250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57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4.sv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4.sv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microsoft.com/office/2007/relationships/hdphoto" Target="../media/hdphoto3.wdp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microsoft.com/office/2007/relationships/hdphoto" Target="../media/hdphoto8.wdp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1.jpg"/><Relationship Id="rId4" Type="http://schemas.microsoft.com/office/2007/relationships/hdphoto" Target="../media/hdphoto11.wdp"/><Relationship Id="rId9" Type="http://schemas.openxmlformats.org/officeDocument/2006/relationships/image" Target="../media/image3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1.jpg"/><Relationship Id="rId7" Type="http://schemas.microsoft.com/office/2007/relationships/hdphoto" Target="../media/hdphoto12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9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microsoft.com/office/2007/relationships/hdphoto" Target="../media/hdphoto1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1.jpg"/><Relationship Id="rId4" Type="http://schemas.microsoft.com/office/2007/relationships/hdphoto" Target="../media/hdphoto10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jpeg"/><Relationship Id="rId18" Type="http://schemas.openxmlformats.org/officeDocument/2006/relationships/image" Target="../media/image63.png"/><Relationship Id="rId3" Type="http://schemas.openxmlformats.org/officeDocument/2006/relationships/image" Target="../media/image7.png"/><Relationship Id="rId7" Type="http://schemas.microsoft.com/office/2007/relationships/hdphoto" Target="../media/hdphoto14.wdp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microsoft.com/office/2007/relationships/hdphoto" Target="../media/hdphoto16.wdp"/><Relationship Id="rId5" Type="http://schemas.openxmlformats.org/officeDocument/2006/relationships/image" Target="../media/image53.jpeg"/><Relationship Id="rId15" Type="http://schemas.openxmlformats.org/officeDocument/2006/relationships/image" Target="../media/image60.jpeg"/><Relationship Id="rId10" Type="http://schemas.openxmlformats.org/officeDocument/2006/relationships/image" Target="../media/image56.png"/><Relationship Id="rId19" Type="http://schemas.openxmlformats.org/officeDocument/2006/relationships/image" Target="../media/image64.svg"/><Relationship Id="rId4" Type="http://schemas.microsoft.com/office/2007/relationships/hdphoto" Target="../media/hdphoto3.wdp"/><Relationship Id="rId9" Type="http://schemas.microsoft.com/office/2007/relationships/hdphoto" Target="../media/hdphoto15.wdp"/><Relationship Id="rId1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gif"/><Relationship Id="rId11" Type="http://schemas.openxmlformats.org/officeDocument/2006/relationships/image" Target="../media/image30.png"/><Relationship Id="rId5" Type="http://schemas.microsoft.com/office/2007/relationships/hdphoto" Target="../media/hdphoto10.wdp"/><Relationship Id="rId10" Type="http://schemas.openxmlformats.org/officeDocument/2006/relationships/image" Target="../media/image71.sv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10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72.png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7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microsoft.com/office/2007/relationships/hdphoto" Target="../media/hdphoto20.wdp"/><Relationship Id="rId4" Type="http://schemas.microsoft.com/office/2007/relationships/hdphoto" Target="../media/hdphoto3.wdp"/><Relationship Id="rId9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80.png"/><Relationship Id="rId4" Type="http://schemas.microsoft.com/office/2007/relationships/hdphoto" Target="../media/hdphoto2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3.png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4.wdp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2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microsoft.com/office/2007/relationships/hdphoto" Target="../media/hdphoto25.wdp"/><Relationship Id="rId4" Type="http://schemas.microsoft.com/office/2007/relationships/hdphoto" Target="../media/hdphoto17.wdp"/><Relationship Id="rId9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7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8.jpeg"/><Relationship Id="rId4" Type="http://schemas.microsoft.com/office/2007/relationships/hdphoto" Target="../media/hdphoto3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7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8.jpeg"/><Relationship Id="rId4" Type="http://schemas.microsoft.com/office/2007/relationships/hdphoto" Target="../media/hdphoto3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7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8.jpe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47AB8C-205A-417F-8AC6-CDB3E6106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957C3B-65A7-491B-AB69-4AD5BEF392F3}"/>
              </a:ext>
            </a:extLst>
          </p:cNvPr>
          <p:cNvSpPr txBox="1"/>
          <p:nvPr/>
        </p:nvSpPr>
        <p:spPr>
          <a:xfrm>
            <a:off x="2155970" y="601780"/>
            <a:ext cx="75500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005EEC"/>
                </a:solidFill>
                <a:latin typeface="Century Gothic" panose="020B0502020202020204" pitchFamily="34" charset="0"/>
              </a:rPr>
              <a:t>ACTIVE &amp; LASTING </a:t>
            </a:r>
          </a:p>
          <a:p>
            <a:pPr algn="ctr"/>
            <a:r>
              <a:rPr lang="en-US" sz="2800" i="1" dirty="0">
                <a:solidFill>
                  <a:srgbClr val="005EEC"/>
                </a:solidFill>
                <a:latin typeface="Century Gothic" panose="020B0502020202020204" pitchFamily="34" charset="0"/>
              </a:rPr>
              <a:t> </a:t>
            </a:r>
            <a:endParaRPr lang="en-US" i="1" dirty="0">
              <a:solidFill>
                <a:srgbClr val="005EE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ECE2DC-F546-4E8C-B2C6-9D6BC85F98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170" y="1848923"/>
            <a:ext cx="3939481" cy="39394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FC76B8-16FC-4042-BA4B-F8E10B05B4E0}"/>
              </a:ext>
            </a:extLst>
          </p:cNvPr>
          <p:cNvSpPr txBox="1"/>
          <p:nvPr/>
        </p:nvSpPr>
        <p:spPr>
          <a:xfrm>
            <a:off x="4062369" y="417114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5EE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Laundry Solutions for a Healthier Cruise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524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F10E4BA-5162-4806-8C24-3D229B059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8889"/>
            <a:ext cx="12192000" cy="3207258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6B437DE9-5E14-42F7-B3D7-C94763A81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126" y="-109627"/>
            <a:ext cx="6032311" cy="60323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C0ED9D-C85E-496A-9163-9E4D7DB7722C}"/>
              </a:ext>
            </a:extLst>
          </p:cNvPr>
          <p:cNvSpPr txBox="1"/>
          <p:nvPr/>
        </p:nvSpPr>
        <p:spPr>
          <a:xfrm>
            <a:off x="5549466" y="2101150"/>
            <a:ext cx="7373810" cy="3339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Designed for the Environment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Cleaner &amp; Fresher Textiles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Extended Textile Life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Permanent Textile Protection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Infection Prevention 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High Speed Processing &amp; Cost Savings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B318BC-F908-45B0-96F7-76F6388A4BB2}"/>
              </a:ext>
            </a:extLst>
          </p:cNvPr>
          <p:cNvSpPr txBox="1"/>
          <p:nvPr/>
        </p:nvSpPr>
        <p:spPr>
          <a:xfrm>
            <a:off x="5650992" y="572944"/>
            <a:ext cx="12090474" cy="14379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Next Generation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Laundry Care System </a:t>
            </a:r>
          </a:p>
        </p:txBody>
      </p:sp>
    </p:spTree>
    <p:extLst>
      <p:ext uri="{BB962C8B-B14F-4D97-AF65-F5344CB8AC3E}">
        <p14:creationId xmlns:p14="http://schemas.microsoft.com/office/powerpoint/2010/main" val="1354374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3FF7B68-CC08-487F-8293-88239F638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8889"/>
            <a:ext cx="12192000" cy="3207258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A13AE0A-2086-4D08-9D83-08719FD0F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126" y="-109627"/>
            <a:ext cx="6032311" cy="60323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5ED24C-CE28-4C92-8FE7-B50EF30F92A9}"/>
              </a:ext>
            </a:extLst>
          </p:cNvPr>
          <p:cNvSpPr txBox="1"/>
          <p:nvPr/>
        </p:nvSpPr>
        <p:spPr>
          <a:xfrm>
            <a:off x="5549466" y="2101150"/>
            <a:ext cx="7373810" cy="3339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Designed for the Environment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Cleaner &amp; Fresher Textiles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Extended Textile Life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Permanent Textile Protection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Infection Prevention (Future) 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High Speed Processing &amp; Cost Savings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B4895C-5007-45AD-A301-061AC1350349}"/>
              </a:ext>
            </a:extLst>
          </p:cNvPr>
          <p:cNvSpPr txBox="1"/>
          <p:nvPr/>
        </p:nvSpPr>
        <p:spPr>
          <a:xfrm>
            <a:off x="5650992" y="572944"/>
            <a:ext cx="12090474" cy="14379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Next Generation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Laundry Care System </a:t>
            </a:r>
          </a:p>
        </p:txBody>
      </p:sp>
    </p:spTree>
    <p:extLst>
      <p:ext uri="{BB962C8B-B14F-4D97-AF65-F5344CB8AC3E}">
        <p14:creationId xmlns:p14="http://schemas.microsoft.com/office/powerpoint/2010/main" val="1988543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C85A49A-3B69-4F9F-A13B-3C46F7318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8889"/>
            <a:ext cx="12192000" cy="3207258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034B7DA5-CB6F-435B-B40D-9124D52296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126" y="-109627"/>
            <a:ext cx="6032311" cy="60323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CE9E8F-2C34-4916-BB5F-5DD093D142EA}"/>
              </a:ext>
            </a:extLst>
          </p:cNvPr>
          <p:cNvSpPr txBox="1"/>
          <p:nvPr/>
        </p:nvSpPr>
        <p:spPr>
          <a:xfrm>
            <a:off x="5549466" y="2101150"/>
            <a:ext cx="7373810" cy="3339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Designed for the Environment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Cleaner &amp; Fresher Textiles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Extended Textile Life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Permanent Textile Protection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Infection Prevention 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High Speed Processing &amp; Cost Savings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6B66F5-984B-4BF2-85A6-6C394036B6F0}"/>
              </a:ext>
            </a:extLst>
          </p:cNvPr>
          <p:cNvSpPr txBox="1"/>
          <p:nvPr/>
        </p:nvSpPr>
        <p:spPr>
          <a:xfrm>
            <a:off x="5650992" y="572944"/>
            <a:ext cx="12090474" cy="14379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Next Generation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Laundry Care System </a:t>
            </a:r>
          </a:p>
        </p:txBody>
      </p:sp>
    </p:spTree>
    <p:extLst>
      <p:ext uri="{BB962C8B-B14F-4D97-AF65-F5344CB8AC3E}">
        <p14:creationId xmlns:p14="http://schemas.microsoft.com/office/powerpoint/2010/main" val="994055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78FDA0A-C97A-4860-85E7-D27FF67A8677}"/>
              </a:ext>
            </a:extLst>
          </p:cNvPr>
          <p:cNvSpPr/>
          <p:nvPr/>
        </p:nvSpPr>
        <p:spPr>
          <a:xfrm>
            <a:off x="513442" y="4347833"/>
            <a:ext cx="10972800" cy="2137247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DBD6E7FD-297D-49BC-8BE4-F09E18906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2" y="0"/>
            <a:ext cx="10972800" cy="566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EE9FA25-0FB6-42CC-8383-72B2997218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3" y="265689"/>
            <a:ext cx="4082144" cy="40821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B43CFB-6B9B-4EE7-8BF8-1F0AF67D375F}"/>
              </a:ext>
            </a:extLst>
          </p:cNvPr>
          <p:cNvSpPr txBox="1"/>
          <p:nvPr/>
        </p:nvSpPr>
        <p:spPr>
          <a:xfrm>
            <a:off x="835067" y="5929511"/>
            <a:ext cx="147440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13A5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CLEANOVATION </a:t>
            </a:r>
            <a:r>
              <a:rPr lang="en-US" sz="1400" b="1" dirty="0">
                <a:solidFill>
                  <a:srgbClr val="0013A5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laundry care system </a:t>
            </a:r>
            <a:r>
              <a:rPr lang="en-US" sz="1400" b="0" dirty="0">
                <a:solidFill>
                  <a:srgbClr val="0013A5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moves away from toxic chemicals and into Cleaner Solutions</a:t>
            </a:r>
            <a:endParaRPr lang="en-US" sz="1600" b="0" dirty="0">
              <a:solidFill>
                <a:srgbClr val="0013A5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9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C713D3-CC44-4CF5-93CF-188D3B3796BE}"/>
              </a:ext>
            </a:extLst>
          </p:cNvPr>
          <p:cNvSpPr/>
          <p:nvPr/>
        </p:nvSpPr>
        <p:spPr>
          <a:xfrm>
            <a:off x="435430" y="3138985"/>
            <a:ext cx="11187610" cy="2983251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8C27A6-2758-4CA2-9C19-C5D7F157C5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30" y="1676400"/>
            <a:ext cx="11187610" cy="335069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8B88360-1282-419E-8449-FF51EE9C0503}"/>
              </a:ext>
            </a:extLst>
          </p:cNvPr>
          <p:cNvSpPr txBox="1">
            <a:spLocks/>
          </p:cNvSpPr>
          <p:nvPr/>
        </p:nvSpPr>
        <p:spPr>
          <a:xfrm>
            <a:off x="327438" y="-112489"/>
            <a:ext cx="12726442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CONVENTIONAL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40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CLEANOVATION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87842AF-0DDE-4614-9D04-D44D31C04EB4}"/>
              </a:ext>
            </a:extLst>
          </p:cNvPr>
          <p:cNvSpPr txBox="1">
            <a:spLocks/>
          </p:cNvSpPr>
          <p:nvPr/>
        </p:nvSpPr>
        <p:spPr>
          <a:xfrm>
            <a:off x="1126273" y="387448"/>
            <a:ext cx="1335703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non-living                                        living &amp; active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1CA49F22-7B19-40A7-BF58-25FF0558DB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456" y="1676400"/>
            <a:ext cx="2310904" cy="231090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4E7E0C-2B74-4867-A596-61E62A332F9E}"/>
              </a:ext>
            </a:extLst>
          </p:cNvPr>
          <p:cNvSpPr/>
          <p:nvPr/>
        </p:nvSpPr>
        <p:spPr>
          <a:xfrm>
            <a:off x="435430" y="5369587"/>
            <a:ext cx="7589454" cy="4762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DCB0D8-0C7F-4C04-B693-2D8CC0D0CC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1938" y="5369587"/>
            <a:ext cx="4010025" cy="4762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0CD8023-E958-4C01-8B00-BC4B9A8C8291}"/>
              </a:ext>
            </a:extLst>
          </p:cNvPr>
          <p:cNvSpPr/>
          <p:nvPr/>
        </p:nvSpPr>
        <p:spPr>
          <a:xfrm>
            <a:off x="435430" y="5369586"/>
            <a:ext cx="11187610" cy="476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EB0831-4566-4139-904A-A6D6C1847F82}"/>
              </a:ext>
            </a:extLst>
          </p:cNvPr>
          <p:cNvSpPr txBox="1"/>
          <p:nvPr/>
        </p:nvSpPr>
        <p:spPr>
          <a:xfrm>
            <a:off x="8165592" y="5369585"/>
            <a:ext cx="7853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CLEANER SOLUTIONS</a:t>
            </a:r>
            <a:endParaRPr lang="en-US" sz="1200" dirty="0">
              <a:solidFill>
                <a:schemeClr val="bg2">
                  <a:lumMod val="10000"/>
                </a:schemeClr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380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956CF95-5491-4078-85AF-A47BD97A2322}"/>
              </a:ext>
            </a:extLst>
          </p:cNvPr>
          <p:cNvSpPr/>
          <p:nvPr/>
        </p:nvSpPr>
        <p:spPr>
          <a:xfrm>
            <a:off x="435430" y="3138985"/>
            <a:ext cx="11187610" cy="2983251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CB7234F-C47D-45AE-9821-CD7CA885C2BD}"/>
              </a:ext>
            </a:extLst>
          </p:cNvPr>
          <p:cNvSpPr txBox="1">
            <a:spLocks/>
          </p:cNvSpPr>
          <p:nvPr/>
        </p:nvSpPr>
        <p:spPr>
          <a:xfrm>
            <a:off x="327438" y="-112489"/>
            <a:ext cx="12726442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CONVENTIONAL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40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CLEANOVATION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99DA87-0299-4A1D-B686-BA19E83B04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30" y="1676400"/>
            <a:ext cx="11187610" cy="33239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9B72ED-2CA3-43F6-9342-C3CC36C2A872}"/>
              </a:ext>
            </a:extLst>
          </p:cNvPr>
          <p:cNvSpPr txBox="1"/>
          <p:nvPr/>
        </p:nvSpPr>
        <p:spPr>
          <a:xfrm>
            <a:off x="435431" y="1676400"/>
            <a:ext cx="5010329" cy="273921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endParaRPr lang="en-US" sz="2400" b="1" dirty="0">
              <a:ln>
                <a:solidFill>
                  <a:sysClr val="windowText" lastClr="000000"/>
                </a:solidFill>
              </a:ln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400" b="1" dirty="0">
                <a:ln>
                  <a:solidFill>
                    <a:sysClr val="windowText" lastClr="000000"/>
                  </a:solidFill>
                </a:ln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PROBLEMS &amp; CAUSES</a:t>
            </a:r>
          </a:p>
          <a:p>
            <a:pPr lvl="0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(1) Negatively Impacts Fabrics &amp; Environment</a:t>
            </a:r>
          </a:p>
          <a:p>
            <a:pPr lvl="0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(2) Unable to Infuse Permanent Protection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(3) Perception of Going Green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phic 14" descr="Bio-hazard with solid fill">
            <a:extLst>
              <a:ext uri="{FF2B5EF4-FFF2-40B4-BE49-F238E27FC236}">
                <a16:creationId xmlns:a16="http://schemas.microsoft.com/office/drawing/2014/main" id="{626F590D-E65E-4917-9E48-97220077EC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8960" y="3862318"/>
            <a:ext cx="1004845" cy="100484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F66B3F5-7948-4849-88D9-C4371055C312}"/>
              </a:ext>
            </a:extLst>
          </p:cNvPr>
          <p:cNvSpPr txBox="1">
            <a:spLocks/>
          </p:cNvSpPr>
          <p:nvPr/>
        </p:nvSpPr>
        <p:spPr>
          <a:xfrm>
            <a:off x="1126273" y="387448"/>
            <a:ext cx="1335703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non-living                                        living &amp; active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C015C323-8EB0-42D3-8B0D-7D4490EFB8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456" y="1676400"/>
            <a:ext cx="2310904" cy="231090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44EAAF1-6F4E-4181-BCBC-D1C492598AF4}"/>
              </a:ext>
            </a:extLst>
          </p:cNvPr>
          <p:cNvSpPr/>
          <p:nvPr/>
        </p:nvSpPr>
        <p:spPr>
          <a:xfrm>
            <a:off x="435430" y="5369587"/>
            <a:ext cx="7589454" cy="4762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E50ADB9-25AA-4ADB-9949-4159D6503C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71938" y="5369587"/>
            <a:ext cx="4010025" cy="47625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E52050C-471E-4024-BD34-EA4017378966}"/>
              </a:ext>
            </a:extLst>
          </p:cNvPr>
          <p:cNvSpPr/>
          <p:nvPr/>
        </p:nvSpPr>
        <p:spPr>
          <a:xfrm>
            <a:off x="435430" y="5369586"/>
            <a:ext cx="11187610" cy="476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8A81C7-30A7-4864-AC4D-9ED32E57551E}"/>
              </a:ext>
            </a:extLst>
          </p:cNvPr>
          <p:cNvSpPr txBox="1"/>
          <p:nvPr/>
        </p:nvSpPr>
        <p:spPr>
          <a:xfrm>
            <a:off x="8165592" y="5369585"/>
            <a:ext cx="7853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CLEANER SOLUTIONS</a:t>
            </a:r>
            <a:endParaRPr lang="en-US" sz="1200" dirty="0">
              <a:solidFill>
                <a:schemeClr val="bg2">
                  <a:lumMod val="10000"/>
                </a:schemeClr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419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24BD842-CCAA-454D-BFE5-94C4A83C1E6F}"/>
              </a:ext>
            </a:extLst>
          </p:cNvPr>
          <p:cNvSpPr/>
          <p:nvPr/>
        </p:nvSpPr>
        <p:spPr>
          <a:xfrm>
            <a:off x="435430" y="3138985"/>
            <a:ext cx="11187610" cy="2983251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ABFF85F-2445-4995-AF01-642B0D175BB0}"/>
              </a:ext>
            </a:extLst>
          </p:cNvPr>
          <p:cNvSpPr txBox="1">
            <a:spLocks/>
          </p:cNvSpPr>
          <p:nvPr/>
        </p:nvSpPr>
        <p:spPr>
          <a:xfrm>
            <a:off x="327438" y="-112489"/>
            <a:ext cx="12726442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CONVENTIONAL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40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CLEANOVATION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EAC6A93-EDC9-450E-8C17-5C105AEAC8BF}"/>
              </a:ext>
            </a:extLst>
          </p:cNvPr>
          <p:cNvSpPr txBox="1">
            <a:spLocks/>
          </p:cNvSpPr>
          <p:nvPr/>
        </p:nvSpPr>
        <p:spPr>
          <a:xfrm>
            <a:off x="1126273" y="387448"/>
            <a:ext cx="1335703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non-living                                        living &amp; active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9FA0A0-5977-4667-8BC8-30C60B77C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30" y="1676400"/>
            <a:ext cx="11187610" cy="33239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6F2F777-D081-4F9D-9402-5857FAB67113}"/>
              </a:ext>
            </a:extLst>
          </p:cNvPr>
          <p:cNvSpPr txBox="1"/>
          <p:nvPr/>
        </p:nvSpPr>
        <p:spPr>
          <a:xfrm>
            <a:off x="435431" y="1676400"/>
            <a:ext cx="4996105" cy="276998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endParaRPr lang="en-US" sz="2400" b="1" dirty="0">
              <a:ln>
                <a:solidFill>
                  <a:sysClr val="windowText" lastClr="000000"/>
                </a:solidFill>
              </a:ln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400" b="1" dirty="0">
                <a:ln>
                  <a:solidFill>
                    <a:sysClr val="windowText" lastClr="000000"/>
                  </a:solidFill>
                </a:ln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PROBLEMS &amp; CAUSES</a:t>
            </a:r>
          </a:p>
          <a:p>
            <a:pPr lvl="0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(1) Negatively Impacts Fabrics &amp; Environment</a:t>
            </a:r>
          </a:p>
          <a:p>
            <a:pPr lvl="0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(2) Unable to Infuse Permanent Protection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(3) Perception of Going GREEN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B1A8B0-876F-4882-8A57-3A92327FAFD4}"/>
              </a:ext>
            </a:extLst>
          </p:cNvPr>
          <p:cNvSpPr/>
          <p:nvPr/>
        </p:nvSpPr>
        <p:spPr>
          <a:xfrm>
            <a:off x="435430" y="5369587"/>
            <a:ext cx="7589454" cy="4762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8ED981-35E1-426D-9F2D-9A9399F5EF7F}"/>
              </a:ext>
            </a:extLst>
          </p:cNvPr>
          <p:cNvSpPr/>
          <p:nvPr/>
        </p:nvSpPr>
        <p:spPr>
          <a:xfrm>
            <a:off x="435430" y="5369586"/>
            <a:ext cx="11187610" cy="476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175241-5C9E-43B8-8B45-568BA3423FDC}"/>
              </a:ext>
            </a:extLst>
          </p:cNvPr>
          <p:cNvSpPr txBox="1"/>
          <p:nvPr/>
        </p:nvSpPr>
        <p:spPr>
          <a:xfrm>
            <a:off x="8165592" y="5369585"/>
            <a:ext cx="7853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CLEANER SOLUTIONS</a:t>
            </a:r>
            <a:endParaRPr lang="en-US" sz="1200" dirty="0">
              <a:solidFill>
                <a:schemeClr val="bg2">
                  <a:lumMod val="10000"/>
                </a:schemeClr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7B3938E-0277-4614-A7EA-A7DB58D3F3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1938" y="5369587"/>
            <a:ext cx="4010025" cy="476250"/>
          </a:xfrm>
          <a:prstGeom prst="rect">
            <a:avLst/>
          </a:prstGeom>
        </p:spPr>
      </p:pic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2779C855-B731-46D3-8399-496549350A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456" y="1676400"/>
            <a:ext cx="2310904" cy="231090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2" name="Graphic 31" descr="Bio-hazard with solid fill">
            <a:extLst>
              <a:ext uri="{FF2B5EF4-FFF2-40B4-BE49-F238E27FC236}">
                <a16:creationId xmlns:a16="http://schemas.microsoft.com/office/drawing/2014/main" id="{14535DB0-1CB4-48C3-8F2D-C2CB42EB4C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8960" y="3862318"/>
            <a:ext cx="1004845" cy="100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93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719719C-309B-44CB-8524-481B39E6B95A}"/>
              </a:ext>
            </a:extLst>
          </p:cNvPr>
          <p:cNvSpPr/>
          <p:nvPr/>
        </p:nvSpPr>
        <p:spPr>
          <a:xfrm>
            <a:off x="435430" y="3138985"/>
            <a:ext cx="11187610" cy="2983251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7C53D5D-B21A-4295-AFCD-10EB450D364E}"/>
              </a:ext>
            </a:extLst>
          </p:cNvPr>
          <p:cNvSpPr txBox="1">
            <a:spLocks/>
          </p:cNvSpPr>
          <p:nvPr/>
        </p:nvSpPr>
        <p:spPr>
          <a:xfrm>
            <a:off x="327438" y="-112489"/>
            <a:ext cx="12726442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CONVENTIONAL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              </a:t>
            </a:r>
            <a:r>
              <a:rPr lang="en-US" sz="40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CLEANOVATION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99D0B6B-24C1-4F8B-B3BC-3A196FAE57F5}"/>
              </a:ext>
            </a:extLst>
          </p:cNvPr>
          <p:cNvSpPr txBox="1">
            <a:spLocks/>
          </p:cNvSpPr>
          <p:nvPr/>
        </p:nvSpPr>
        <p:spPr>
          <a:xfrm>
            <a:off x="1126273" y="387448"/>
            <a:ext cx="1335703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non-living                                        living &amp; active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5C85E7-1B44-40D4-B24C-9195A9AC5B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430" y="1676400"/>
            <a:ext cx="11187610" cy="33239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3F2866-0A67-43F3-9A39-06A80B8CD653}"/>
              </a:ext>
            </a:extLst>
          </p:cNvPr>
          <p:cNvSpPr txBox="1"/>
          <p:nvPr/>
        </p:nvSpPr>
        <p:spPr>
          <a:xfrm>
            <a:off x="435431" y="1676400"/>
            <a:ext cx="4996105" cy="267765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endParaRPr lang="en-US" sz="2400" b="1" dirty="0">
              <a:ln>
                <a:solidFill>
                  <a:sysClr val="windowText" lastClr="000000"/>
                </a:solidFill>
              </a:ln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400" b="1" dirty="0">
                <a:ln>
                  <a:solidFill>
                    <a:sysClr val="windowText" lastClr="000000"/>
                  </a:solidFill>
                </a:ln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PROBLEMS &amp; CAUSES</a:t>
            </a:r>
          </a:p>
          <a:p>
            <a:pPr lvl="0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(1) Negatively Impacts Fabrics &amp; Environment</a:t>
            </a:r>
          </a:p>
          <a:p>
            <a:pPr lvl="0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(2) Unable to Infuse Permanent Protection</a:t>
            </a:r>
          </a:p>
          <a:p>
            <a:pPr lvl="0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(3) Perception of Going GREEN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AD7483-D4AE-4206-8064-A42F7CE021D9}"/>
              </a:ext>
            </a:extLst>
          </p:cNvPr>
          <p:cNvSpPr/>
          <p:nvPr/>
        </p:nvSpPr>
        <p:spPr>
          <a:xfrm>
            <a:off x="435430" y="5369587"/>
            <a:ext cx="7589454" cy="4762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20939D-6719-428E-8A48-0BE0CA2440C8}"/>
              </a:ext>
            </a:extLst>
          </p:cNvPr>
          <p:cNvSpPr/>
          <p:nvPr/>
        </p:nvSpPr>
        <p:spPr>
          <a:xfrm>
            <a:off x="435430" y="5369586"/>
            <a:ext cx="11187610" cy="476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16660F-C166-4951-8676-50835D6F5F86}"/>
              </a:ext>
            </a:extLst>
          </p:cNvPr>
          <p:cNvSpPr txBox="1"/>
          <p:nvPr/>
        </p:nvSpPr>
        <p:spPr>
          <a:xfrm>
            <a:off x="8165592" y="5369585"/>
            <a:ext cx="7853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  <a:effectLst/>
                <a:latin typeface="Century Gothic" panose="020B0502020202020204" pitchFamily="34" charset="0"/>
                <a:cs typeface="Arial" panose="020B0604020202020204" pitchFamily="34" charset="0"/>
              </a:rPr>
              <a:t>CLEANER SOLUTIONS</a:t>
            </a:r>
            <a:endParaRPr lang="en-US" sz="1200" dirty="0">
              <a:solidFill>
                <a:schemeClr val="bg2">
                  <a:lumMod val="10000"/>
                </a:schemeClr>
              </a:solidFill>
              <a:effectLst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9B06F48-633D-46AA-BD8B-65F2DA20E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1938" y="5369587"/>
            <a:ext cx="4010025" cy="476250"/>
          </a:xfrm>
          <a:prstGeom prst="rect">
            <a:avLst/>
          </a:prstGeom>
        </p:spPr>
      </p:pic>
      <p:pic>
        <p:nvPicPr>
          <p:cNvPr id="29" name="Picture 28" descr="A close up of a sign&#10;&#10;Description automatically generated">
            <a:extLst>
              <a:ext uri="{FF2B5EF4-FFF2-40B4-BE49-F238E27FC236}">
                <a16:creationId xmlns:a16="http://schemas.microsoft.com/office/drawing/2014/main" id="{3618A6E2-F8DA-4044-98A3-C38944061B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456" y="1676400"/>
            <a:ext cx="2310904" cy="231090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0" name="Graphic 29" descr="Bio-hazard with solid fill">
            <a:extLst>
              <a:ext uri="{FF2B5EF4-FFF2-40B4-BE49-F238E27FC236}">
                <a16:creationId xmlns:a16="http://schemas.microsoft.com/office/drawing/2014/main" id="{62FC99A9-69F3-4CD6-AFF7-3C1EE209D2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8960" y="3862318"/>
            <a:ext cx="1004845" cy="100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92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384DE27-5CDA-47BE-8A66-FB0C366E6F03}"/>
              </a:ext>
            </a:extLst>
          </p:cNvPr>
          <p:cNvSpPr/>
          <p:nvPr/>
        </p:nvSpPr>
        <p:spPr>
          <a:xfrm>
            <a:off x="5268686" y="-1"/>
            <a:ext cx="6923311" cy="4241824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See the source image">
            <a:extLst>
              <a:ext uri="{FF2B5EF4-FFF2-40B4-BE49-F238E27FC236}">
                <a16:creationId xmlns:a16="http://schemas.microsoft.com/office/drawing/2014/main" id="{06C1CF41-F450-442E-A735-B3510C6B3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22"/>
            <a:ext cx="12192000" cy="26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0C55D9-6C6E-44F9-98FF-30871B669F3A}"/>
              </a:ext>
            </a:extLst>
          </p:cNvPr>
          <p:cNvSpPr txBox="1"/>
          <p:nvPr/>
        </p:nvSpPr>
        <p:spPr>
          <a:xfrm>
            <a:off x="0" y="459651"/>
            <a:ext cx="7205870" cy="8414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        </a:t>
            </a:r>
            <a:endParaRPr lang="en-US" sz="3200" dirty="0">
              <a:solidFill>
                <a:srgbClr val="00FF00"/>
              </a:solidFill>
              <a:effectLst>
                <a:glow rad="228600">
                  <a:schemeClr val="tx1">
                    <a:lumMod val="95000"/>
                    <a:lumOff val="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2DFE8-033E-4F89-8C89-DB46A503E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22" y="3178517"/>
            <a:ext cx="1296222" cy="5457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E5CF03-187F-4478-9901-B424E5994747}"/>
              </a:ext>
            </a:extLst>
          </p:cNvPr>
          <p:cNvSpPr txBox="1"/>
          <p:nvPr/>
        </p:nvSpPr>
        <p:spPr>
          <a:xfrm>
            <a:off x="9039480" y="3198167"/>
            <a:ext cx="25523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entury Gothic" panose="020B0502020202020204" pitchFamily="34" charset="0"/>
                <a:cs typeface="Arial" panose="020B0604020202020204" pitchFamily="34" charset="0"/>
              </a:rPr>
              <a:t>International </a:t>
            </a:r>
          </a:p>
          <a:p>
            <a:pPr algn="ctr"/>
            <a:r>
              <a:rPr lang="en-US" sz="1200" b="1" dirty="0">
                <a:latin typeface="Century Gothic" panose="020B0502020202020204" pitchFamily="34" charset="0"/>
                <a:cs typeface="Arial" panose="020B0604020202020204" pitchFamily="34" charset="0"/>
              </a:rPr>
              <a:t> REACH Compliant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DD0053-22DE-4DB0-BF5B-1FE4254FEC14}"/>
              </a:ext>
            </a:extLst>
          </p:cNvPr>
          <p:cNvSpPr/>
          <p:nvPr/>
        </p:nvSpPr>
        <p:spPr>
          <a:xfrm>
            <a:off x="8930943" y="2813751"/>
            <a:ext cx="54708" cy="125880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9220B2-D774-4C2B-9B15-5C178F562633}"/>
              </a:ext>
            </a:extLst>
          </p:cNvPr>
          <p:cNvSpPr/>
          <p:nvPr/>
        </p:nvSpPr>
        <p:spPr>
          <a:xfrm>
            <a:off x="7655722" y="3178518"/>
            <a:ext cx="3728861" cy="536916"/>
          </a:xfrm>
          <a:prstGeom prst="rect">
            <a:avLst/>
          </a:prstGeom>
          <a:noFill/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1461C6-0C64-40EE-A56D-6B192ECEA1C9}"/>
              </a:ext>
            </a:extLst>
          </p:cNvPr>
          <p:cNvSpPr txBox="1"/>
          <p:nvPr/>
        </p:nvSpPr>
        <p:spPr>
          <a:xfrm>
            <a:off x="315875" y="2660929"/>
            <a:ext cx="7977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4444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Registration, Evaluation, Authorization and Restriction of Chemicals</a:t>
            </a:r>
            <a:endParaRPr lang="en-US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DDCF8F-7ABA-4E55-84BF-72F614E7E57A}"/>
              </a:ext>
            </a:extLst>
          </p:cNvPr>
          <p:cNvSpPr txBox="1"/>
          <p:nvPr/>
        </p:nvSpPr>
        <p:spPr>
          <a:xfrm>
            <a:off x="319661" y="2914140"/>
            <a:ext cx="7689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44444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REACH equals EPA</a:t>
            </a:r>
            <a:endParaRPr lang="en-US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54CEC0-D9BF-4E1B-8F29-F120A8D31DFD}"/>
              </a:ext>
            </a:extLst>
          </p:cNvPr>
          <p:cNvSpPr txBox="1"/>
          <p:nvPr/>
        </p:nvSpPr>
        <p:spPr>
          <a:xfrm>
            <a:off x="319661" y="440319"/>
            <a:ext cx="80994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Cleaner Solutions</a:t>
            </a:r>
          </a:p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Compliance </a:t>
            </a:r>
          </a:p>
          <a:p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ompact disk, vector graphics&#10;&#10;Description automatically generated">
            <a:extLst>
              <a:ext uri="{FF2B5EF4-FFF2-40B4-BE49-F238E27FC236}">
                <a16:creationId xmlns:a16="http://schemas.microsoft.com/office/drawing/2014/main" id="{54046243-1857-4DA0-804A-9D71D39E95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91" y="610836"/>
            <a:ext cx="1605866" cy="16002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0793C35-F456-42BA-82EA-60E2906D282B}"/>
              </a:ext>
            </a:extLst>
          </p:cNvPr>
          <p:cNvSpPr txBox="1"/>
          <p:nvPr/>
        </p:nvSpPr>
        <p:spPr>
          <a:xfrm>
            <a:off x="5911710" y="117219"/>
            <a:ext cx="8193947" cy="60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GREEN</a:t>
            </a:r>
            <a:r>
              <a:rPr 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I BLUE</a:t>
            </a:r>
            <a:endParaRPr lang="en-US" sz="36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CA4C5B-6277-4172-BDE1-AB3B516F4BBA}"/>
              </a:ext>
            </a:extLst>
          </p:cNvPr>
          <p:cNvSpPr txBox="1"/>
          <p:nvPr/>
        </p:nvSpPr>
        <p:spPr>
          <a:xfrm>
            <a:off x="8119873" y="2230987"/>
            <a:ext cx="4072126" cy="32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Aharoni" panose="02010803020104030203" pitchFamily="2" charset="-79"/>
              </a:rPr>
              <a:t>Ingredients &amp; Detergents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C70FE-ADB4-4377-9588-7850C56A91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875" y="1308984"/>
            <a:ext cx="1373778" cy="134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99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17AFDC6-A211-45A3-9741-C0A09F4A69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  <a:ln w="31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FDE8135-7001-4890-AE4A-DB5254507E04}"/>
              </a:ext>
            </a:extLst>
          </p:cNvPr>
          <p:cNvSpPr/>
          <p:nvPr/>
        </p:nvSpPr>
        <p:spPr>
          <a:xfrm>
            <a:off x="0" y="3745724"/>
            <a:ext cx="5460425" cy="2067079"/>
          </a:xfrm>
          <a:prstGeom prst="rect">
            <a:avLst/>
          </a:prstGeom>
          <a:blipFill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0C55D9-6C6E-44F9-98FF-30871B669F3A}"/>
              </a:ext>
            </a:extLst>
          </p:cNvPr>
          <p:cNvSpPr txBox="1"/>
          <p:nvPr/>
        </p:nvSpPr>
        <p:spPr>
          <a:xfrm>
            <a:off x="0" y="459651"/>
            <a:ext cx="7205870" cy="8414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        </a:t>
            </a:r>
            <a:endParaRPr lang="en-US" sz="3200" dirty="0">
              <a:solidFill>
                <a:srgbClr val="00FF00"/>
              </a:solidFill>
              <a:effectLst>
                <a:glow rad="228600">
                  <a:schemeClr val="tx1">
                    <a:lumMod val="95000"/>
                    <a:lumOff val="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1480C6-8B71-4B65-984B-039DF08C96BB}"/>
              </a:ext>
            </a:extLst>
          </p:cNvPr>
          <p:cNvSpPr txBox="1"/>
          <p:nvPr/>
        </p:nvSpPr>
        <p:spPr>
          <a:xfrm>
            <a:off x="2803245" y="4074950"/>
            <a:ext cx="2030614" cy="129266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Century Gothic" panose="020B0502020202020204" pitchFamily="34" charset="0"/>
              </a:rPr>
              <a:t>135</a:t>
            </a:r>
            <a:r>
              <a:rPr lang="en-US" sz="3600" dirty="0">
                <a:latin typeface="Century Gothic" panose="020B0502020202020204" pitchFamily="34" charset="0"/>
              </a:rPr>
              <a:t>∆         </a:t>
            </a:r>
            <a:r>
              <a:rPr lang="en-US" sz="1400" dirty="0">
                <a:latin typeface="Century Gothic" panose="020B0502020202020204" pitchFamily="34" charset="0"/>
              </a:rPr>
              <a:t> </a:t>
            </a:r>
            <a:r>
              <a:rPr lang="en-US" sz="1100" b="1" dirty="0">
                <a:latin typeface="Century Gothic" panose="020B0502020202020204" pitchFamily="34" charset="0"/>
              </a:rPr>
              <a:t>LAUNDRY LOCATIONS                 throughout Europe</a:t>
            </a:r>
            <a:endParaRPr lang="en-US" sz="4800" b="1" dirty="0">
              <a:latin typeface="Century Gothic" panose="020B0502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B20150D-CDB8-446A-8180-0977DD29EF3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097" y="4138259"/>
            <a:ext cx="2475460" cy="1177977"/>
          </a:xfrm>
          <a:prstGeom prst="rect">
            <a:avLst/>
          </a:prstGeom>
          <a:ln w="9525"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08128B1-E901-4919-937C-A1897BB98DFE}"/>
              </a:ext>
            </a:extLst>
          </p:cNvPr>
          <p:cNvSpPr txBox="1"/>
          <p:nvPr/>
        </p:nvSpPr>
        <p:spPr>
          <a:xfrm>
            <a:off x="7422978" y="407380"/>
            <a:ext cx="521028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Cleaner Solutions</a:t>
            </a:r>
          </a:p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Strategic Partners </a:t>
            </a:r>
          </a:p>
          <a:p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7876D0-FB2A-4FF7-B04C-8A5641A0D2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8022" y="3746302"/>
            <a:ext cx="2016399" cy="20800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C4F227-233D-42AE-B473-319F5BDBBD69}"/>
              </a:ext>
            </a:extLst>
          </p:cNvPr>
          <p:cNvSpPr/>
          <p:nvPr/>
        </p:nvSpPr>
        <p:spPr>
          <a:xfrm>
            <a:off x="0" y="5760147"/>
            <a:ext cx="7476824" cy="1114668"/>
          </a:xfrm>
          <a:prstGeom prst="rect">
            <a:avLst/>
          </a:prstGeom>
          <a:solidFill>
            <a:schemeClr val="dk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8AA9B3-24B3-40FB-8960-3993F2B28F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891298"/>
            <a:ext cx="4151377" cy="78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90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A8FA0D-CDC5-4A54-9514-8BDCC8887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322" t="9091" r="14042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D1A44C-AC75-4483-AF49-554065F3A18D}"/>
              </a:ext>
            </a:extLst>
          </p:cNvPr>
          <p:cNvSpPr/>
          <p:nvPr/>
        </p:nvSpPr>
        <p:spPr>
          <a:xfrm>
            <a:off x="7851648" y="625683"/>
            <a:ext cx="704088" cy="1463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78375E-D50A-438B-9FE7-F0981B52CC14}"/>
              </a:ext>
            </a:extLst>
          </p:cNvPr>
          <p:cNvSpPr txBox="1"/>
          <p:nvPr/>
        </p:nvSpPr>
        <p:spPr>
          <a:xfrm>
            <a:off x="5410845" y="4738662"/>
            <a:ext cx="8668512" cy="33310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14300"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0066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>
                <a:latin typeface="Century Gothic" panose="020B0502020202020204" pitchFamily="34" charset="0"/>
                <a:cs typeface="Arial" panose="020B0604020202020204" pitchFamily="34" charset="0"/>
              </a:rPr>
              <a:t>Our Story</a:t>
            </a:r>
            <a:endParaRPr lang="en-US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FE9CA7-190F-4EB9-8242-F68479AB0798}"/>
              </a:ext>
            </a:extLst>
          </p:cNvPr>
          <p:cNvSpPr txBox="1"/>
          <p:nvPr/>
        </p:nvSpPr>
        <p:spPr>
          <a:xfrm>
            <a:off x="6342363" y="3650191"/>
            <a:ext cx="7041930" cy="834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Moving Laundry into a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Cleaner and Safer Tomorrow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2841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B37D67-C61A-4836-B56C-A162CD862C12}"/>
              </a:ext>
            </a:extLst>
          </p:cNvPr>
          <p:cNvSpPr/>
          <p:nvPr/>
        </p:nvSpPr>
        <p:spPr>
          <a:xfrm>
            <a:off x="1894789" y="2830797"/>
            <a:ext cx="7975076" cy="1470786"/>
          </a:xfrm>
          <a:prstGeom prst="rect">
            <a:avLst/>
          </a:prstGeom>
          <a:noFill/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9D6DF4-CB07-47BB-B3FB-E4B26B84F1CF}"/>
              </a:ext>
            </a:extLst>
          </p:cNvPr>
          <p:cNvSpPr txBox="1"/>
          <p:nvPr/>
        </p:nvSpPr>
        <p:spPr>
          <a:xfrm>
            <a:off x="1598894" y="1765041"/>
            <a:ext cx="8587666" cy="21116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BlueGredients</a:t>
            </a:r>
            <a:endParaRPr lang="en-US" sz="1000" dirty="0">
              <a:solidFill>
                <a:srgbClr val="0099FF"/>
              </a:solidFill>
              <a:effectLst>
                <a:glow rad="228600">
                  <a:schemeClr val="tx1">
                    <a:lumMod val="95000"/>
                    <a:lumOff val="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0BD4CD8-34E6-4F27-91A2-DB108F5E3E6E}"/>
              </a:ext>
            </a:extLst>
          </p:cNvPr>
          <p:cNvSpPr txBox="1">
            <a:spLocks/>
          </p:cNvSpPr>
          <p:nvPr/>
        </p:nvSpPr>
        <p:spPr>
          <a:xfrm>
            <a:off x="648393" y="3977292"/>
            <a:ext cx="1229978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PRO-</a:t>
            </a:r>
            <a:r>
              <a:rPr lang="en-US" sz="24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MICROBIAL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                                                              ANTI-</a:t>
            </a:r>
            <a:r>
              <a:rPr lang="en-US" sz="24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MICROBIAL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01CCB-BEB2-4784-B8E1-D3EDBE9AA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82" y="2392224"/>
            <a:ext cx="1996499" cy="2023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EC0A63-0A44-4BA2-99BA-01547953F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772" y="2393216"/>
            <a:ext cx="1996499" cy="20234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9B0023-8C75-44EB-98B8-57A3ED8E7018}"/>
              </a:ext>
            </a:extLst>
          </p:cNvPr>
          <p:cNvSpPr txBox="1"/>
          <p:nvPr/>
        </p:nvSpPr>
        <p:spPr>
          <a:xfrm>
            <a:off x="3292229" y="3551442"/>
            <a:ext cx="11937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" panose="020F0502020204030204" pitchFamily="34" charset="0"/>
              </a:rPr>
              <a:t>”Permanent and lasting improvements”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0D94DA-838C-41B1-AC48-48DEBD7E22C9}"/>
              </a:ext>
            </a:extLst>
          </p:cNvPr>
          <p:cNvSpPr/>
          <p:nvPr/>
        </p:nvSpPr>
        <p:spPr>
          <a:xfrm>
            <a:off x="0" y="550512"/>
            <a:ext cx="42420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153892-C1BE-42B8-9B02-C108BCD32E7F}"/>
              </a:ext>
            </a:extLst>
          </p:cNvPr>
          <p:cNvSpPr/>
          <p:nvPr/>
        </p:nvSpPr>
        <p:spPr>
          <a:xfrm>
            <a:off x="-203273" y="96634"/>
            <a:ext cx="1219199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NEW CLASS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9E6635-F406-4C01-9233-6E6DB8E3EEA6}"/>
              </a:ext>
            </a:extLst>
          </p:cNvPr>
          <p:cNvSpPr txBox="1"/>
          <p:nvPr/>
        </p:nvSpPr>
        <p:spPr>
          <a:xfrm>
            <a:off x="-203274" y="1091859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n w="9525">
                  <a:noFill/>
                  <a:prstDash val="solid"/>
                </a:ln>
                <a:effectLst/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rPr>
              <a:t>High Performing Detergents &amp; Protective Solutions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2ADB61-2813-4D4D-B288-A501D94D4CA5}"/>
              </a:ext>
            </a:extLst>
          </p:cNvPr>
          <p:cNvSpPr/>
          <p:nvPr/>
        </p:nvSpPr>
        <p:spPr>
          <a:xfrm>
            <a:off x="-14240" y="110815"/>
            <a:ext cx="12191998" cy="1798821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483A23-4EA0-4E53-A97C-9B2B0D6D28FB}"/>
              </a:ext>
            </a:extLst>
          </p:cNvPr>
          <p:cNvSpPr/>
          <p:nvPr/>
        </p:nvSpPr>
        <p:spPr>
          <a:xfrm>
            <a:off x="14242" y="235134"/>
            <a:ext cx="1216351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9525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NEW CLASS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3DB270-BCDE-42C0-A9B6-1AD097C92B4F}"/>
              </a:ext>
            </a:extLst>
          </p:cNvPr>
          <p:cNvSpPr txBox="1"/>
          <p:nvPr/>
        </p:nvSpPr>
        <p:spPr>
          <a:xfrm>
            <a:off x="-14241" y="690277"/>
            <a:ext cx="122062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952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Malgun Gothic" panose="020B0503020000020004" pitchFamily="34" charset="-127"/>
                <a:cs typeface="Aharoni" panose="02010803020104030203" pitchFamily="2" charset="-79"/>
              </a:rPr>
              <a:t>DETERGENTS &amp; PROTECTIVE SOLUTIONS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34200C-A299-4340-B170-F1E0EA82D069}"/>
              </a:ext>
            </a:extLst>
          </p:cNvPr>
          <p:cNvSpPr txBox="1"/>
          <p:nvPr/>
        </p:nvSpPr>
        <p:spPr>
          <a:xfrm>
            <a:off x="1742831" y="4263035"/>
            <a:ext cx="8190524" cy="21116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Takes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The Laundry </a:t>
            </a:r>
            <a:r>
              <a:rPr lang="en-US" sz="2400" b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to the NEXT LEVEL</a:t>
            </a:r>
            <a:endParaRPr lang="en-US" sz="200" b="1" dirty="0">
              <a:solidFill>
                <a:srgbClr val="00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9" name="Graphic 8" descr="Aspiration outline">
            <a:extLst>
              <a:ext uri="{FF2B5EF4-FFF2-40B4-BE49-F238E27FC236}">
                <a16:creationId xmlns:a16="http://schemas.microsoft.com/office/drawing/2014/main" id="{32C07F1E-8FC8-4A28-90A5-E146492AE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58272" y="4465572"/>
            <a:ext cx="1421079" cy="142107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A705B1-D8DB-457E-A2E7-3D203E9BF48A}"/>
              </a:ext>
            </a:extLst>
          </p:cNvPr>
          <p:cNvSpPr txBox="1"/>
          <p:nvPr/>
        </p:nvSpPr>
        <p:spPr>
          <a:xfrm>
            <a:off x="-1633129" y="4913487"/>
            <a:ext cx="140492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ECOLOGICAL WASHING</a:t>
            </a: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                         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PERMANENT PROTECTION   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8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3F7BCDD7-322C-4814-ABB0-8C1E49D0D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58" r="18416" b="113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54C4E3-98EC-4E6E-82DA-B228C5503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8F125968-22C5-4C91-973B-D63C733D3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2" y="625683"/>
            <a:ext cx="5021269" cy="50212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ACA7AC-48BB-4B88-9FAC-1CF1D2913C2F}"/>
              </a:ext>
            </a:extLst>
          </p:cNvPr>
          <p:cNvSpPr txBox="1"/>
          <p:nvPr/>
        </p:nvSpPr>
        <p:spPr>
          <a:xfrm>
            <a:off x="1124781" y="272433"/>
            <a:ext cx="6205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+mj-lt"/>
              </a:rPr>
              <a:t> Intelligent Laundry I Smart Textiles</a:t>
            </a:r>
          </a:p>
        </p:txBody>
      </p:sp>
      <p:pic>
        <p:nvPicPr>
          <p:cNvPr id="14" name="Graphic 13" descr="Badge 5 with solid fill">
            <a:extLst>
              <a:ext uri="{FF2B5EF4-FFF2-40B4-BE49-F238E27FC236}">
                <a16:creationId xmlns:a16="http://schemas.microsoft.com/office/drawing/2014/main" id="{63272E4B-2E33-49D4-A469-F213F5D616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2159" y="4686693"/>
            <a:ext cx="1887690" cy="188769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1C038F-A386-417F-9871-9FC37EF31754}"/>
              </a:ext>
            </a:extLst>
          </p:cNvPr>
          <p:cNvSpPr txBox="1"/>
          <p:nvPr/>
        </p:nvSpPr>
        <p:spPr>
          <a:xfrm>
            <a:off x="2351906" y="5043220"/>
            <a:ext cx="95415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Century Gothic" panose="020B0502020202020204" pitchFamily="34" charset="0"/>
              </a:rPr>
              <a:t>Key Elements</a:t>
            </a:r>
          </a:p>
        </p:txBody>
      </p:sp>
    </p:spTree>
    <p:extLst>
      <p:ext uri="{BB962C8B-B14F-4D97-AF65-F5344CB8AC3E}">
        <p14:creationId xmlns:p14="http://schemas.microsoft.com/office/powerpoint/2010/main" val="3800543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3F7BCDD7-322C-4814-ABB0-8C1E49D0D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58" r="18416" b="113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54C4E3-98EC-4E6E-82DA-B228C5503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8F125968-22C5-4C91-973B-D63C733D3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2" y="625683"/>
            <a:ext cx="5021269" cy="50212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ACA7AC-48BB-4B88-9FAC-1CF1D2913C2F}"/>
              </a:ext>
            </a:extLst>
          </p:cNvPr>
          <p:cNvSpPr txBox="1"/>
          <p:nvPr/>
        </p:nvSpPr>
        <p:spPr>
          <a:xfrm>
            <a:off x="1124781" y="272433"/>
            <a:ext cx="6205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+mj-lt"/>
              </a:rPr>
              <a:t> Intelligent Laundry I Smart Textiles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79FE79-A2D3-4F8A-A746-AC8E0F070516}"/>
              </a:ext>
            </a:extLst>
          </p:cNvPr>
          <p:cNvSpPr txBox="1"/>
          <p:nvPr/>
        </p:nvSpPr>
        <p:spPr>
          <a:xfrm>
            <a:off x="477981" y="4676872"/>
            <a:ext cx="9352027" cy="39396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entury Gothic" panose="020B0502020202020204" pitchFamily="34" charset="0"/>
                <a:cs typeface="Arial" panose="020B0604020202020204" pitchFamily="34" charset="0"/>
              </a:rPr>
              <a:t>PRO-</a:t>
            </a:r>
            <a:r>
              <a:rPr lang="en-US" sz="2000" b="1" dirty="0">
                <a:solidFill>
                  <a:srgbClr val="0099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MICROBIALS</a:t>
            </a:r>
            <a:endParaRPr lang="en-US" sz="20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ANTI-MICROBIALS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TEST RESULTS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PROCESSING </a:t>
            </a:r>
            <a:endParaRPr lang="en-US" sz="1600" dirty="0">
              <a:solidFill>
                <a:schemeClr val="bg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ECONOMICS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84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3F7BCDD7-322C-4814-ABB0-8C1E49D0D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58" r="18416" b="113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54C4E3-98EC-4E6E-82DA-B228C5503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8F125968-22C5-4C91-973B-D63C733D3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2" y="625683"/>
            <a:ext cx="5021269" cy="50212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ACA7AC-48BB-4B88-9FAC-1CF1D2913C2F}"/>
              </a:ext>
            </a:extLst>
          </p:cNvPr>
          <p:cNvSpPr txBox="1"/>
          <p:nvPr/>
        </p:nvSpPr>
        <p:spPr>
          <a:xfrm>
            <a:off x="1124781" y="272433"/>
            <a:ext cx="6205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+mj-lt"/>
              </a:rPr>
              <a:t> Intelligent Laundry I Smart Textiles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031ECB-0A26-4793-8BD6-AB674FAF2901}"/>
              </a:ext>
            </a:extLst>
          </p:cNvPr>
          <p:cNvSpPr txBox="1"/>
          <p:nvPr/>
        </p:nvSpPr>
        <p:spPr>
          <a:xfrm>
            <a:off x="477981" y="4676872"/>
            <a:ext cx="9352027" cy="39396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PRO-MICROBIALs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entury Gothic" panose="020B0502020202020204" pitchFamily="34" charset="0"/>
                <a:cs typeface="Arial" panose="020B0604020202020204" pitchFamily="34" charset="0"/>
              </a:rPr>
              <a:t>ANTI-</a:t>
            </a:r>
            <a:r>
              <a:rPr lang="en-US" sz="2000" b="1" dirty="0">
                <a:solidFill>
                  <a:srgbClr val="0099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MICROBIALS</a:t>
            </a:r>
            <a:endParaRPr lang="en-US" sz="2000" b="1" dirty="0">
              <a:solidFill>
                <a:srgbClr val="0066F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TEST RESULTS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PROCESSING </a:t>
            </a:r>
            <a:endParaRPr lang="en-US" sz="1600" dirty="0">
              <a:solidFill>
                <a:schemeClr val="bg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ECONOMICS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246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3F7BCDD7-322C-4814-ABB0-8C1E49D0D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58" r="18416" b="113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54C4E3-98EC-4E6E-82DA-B228C5503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8F125968-22C5-4C91-973B-D63C733D3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2" y="625683"/>
            <a:ext cx="5021269" cy="50212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ACA7AC-48BB-4B88-9FAC-1CF1D2913C2F}"/>
              </a:ext>
            </a:extLst>
          </p:cNvPr>
          <p:cNvSpPr txBox="1"/>
          <p:nvPr/>
        </p:nvSpPr>
        <p:spPr>
          <a:xfrm>
            <a:off x="1124781" y="272433"/>
            <a:ext cx="6205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+mj-lt"/>
              </a:rPr>
              <a:t> Intelligent Laundry I Smart Textiles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031ECB-0A26-4793-8BD6-AB674FAF2901}"/>
              </a:ext>
            </a:extLst>
          </p:cNvPr>
          <p:cNvSpPr txBox="1"/>
          <p:nvPr/>
        </p:nvSpPr>
        <p:spPr>
          <a:xfrm>
            <a:off x="477981" y="4676872"/>
            <a:ext cx="9352027" cy="39396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PRO-MICROBIALS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ANTI-MICROBIALS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entury Gothic" panose="020B0502020202020204" pitchFamily="34" charset="0"/>
                <a:cs typeface="Arial" panose="020B0604020202020204" pitchFamily="34" charset="0"/>
              </a:rPr>
              <a:t>TEST RESULTS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PROCESSING </a:t>
            </a:r>
            <a:endParaRPr lang="en-US" sz="1600" dirty="0">
              <a:solidFill>
                <a:schemeClr val="bg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ECONOMICS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42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3F7BCDD7-322C-4814-ABB0-8C1E49D0D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58" r="18416" b="113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54C4E3-98EC-4E6E-82DA-B228C5503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8F125968-22C5-4C91-973B-D63C733D3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2" y="625683"/>
            <a:ext cx="5021269" cy="50212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ACA7AC-48BB-4B88-9FAC-1CF1D2913C2F}"/>
              </a:ext>
            </a:extLst>
          </p:cNvPr>
          <p:cNvSpPr txBox="1"/>
          <p:nvPr/>
        </p:nvSpPr>
        <p:spPr>
          <a:xfrm>
            <a:off x="1124781" y="272433"/>
            <a:ext cx="6205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+mj-lt"/>
              </a:rPr>
              <a:t> Intelligent Laundry I Smart Textiles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D8F099-323E-4422-AD22-9BB1B86BAA55}"/>
              </a:ext>
            </a:extLst>
          </p:cNvPr>
          <p:cNvSpPr txBox="1"/>
          <p:nvPr/>
        </p:nvSpPr>
        <p:spPr>
          <a:xfrm>
            <a:off x="477981" y="4676872"/>
            <a:ext cx="9352027" cy="39396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PRO-MICROBIALS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ANTI-MICROBIALS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TEST RESULTS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entury Gothic" panose="020B0502020202020204" pitchFamily="34" charset="0"/>
                <a:cs typeface="Arial" panose="020B0604020202020204" pitchFamily="34" charset="0"/>
              </a:rPr>
              <a:t>PROCESSING</a:t>
            </a:r>
            <a:endParaRPr lang="en-US" sz="16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ECONOMICS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660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3F7BCDD7-322C-4814-ABB0-8C1E49D0D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58" r="18416" b="113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54C4E3-98EC-4E6E-82DA-B228C5503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8F125968-22C5-4C91-973B-D63C733D3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2" y="625683"/>
            <a:ext cx="5021269" cy="50212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ACA7AC-48BB-4B88-9FAC-1CF1D2913C2F}"/>
              </a:ext>
            </a:extLst>
          </p:cNvPr>
          <p:cNvSpPr txBox="1"/>
          <p:nvPr/>
        </p:nvSpPr>
        <p:spPr>
          <a:xfrm>
            <a:off x="1124781" y="272433"/>
            <a:ext cx="6205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+mj-lt"/>
              </a:rPr>
              <a:t> Intelligent Laundry I Smart Textiles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E73575-4B74-4201-88AC-76BD80C0BF7B}"/>
              </a:ext>
            </a:extLst>
          </p:cNvPr>
          <p:cNvSpPr txBox="1"/>
          <p:nvPr/>
        </p:nvSpPr>
        <p:spPr>
          <a:xfrm>
            <a:off x="477981" y="4676872"/>
            <a:ext cx="9352027" cy="39396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PRO-MICROBIALS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ANTI-MICROBIALS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TEST RESULTS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PROCESSING </a:t>
            </a:r>
            <a:endParaRPr lang="en-US" sz="1600" dirty="0">
              <a:solidFill>
                <a:schemeClr val="bg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entury Gothic" panose="020B0502020202020204" pitchFamily="34" charset="0"/>
                <a:cs typeface="Arial" panose="020B0604020202020204" pitchFamily="34" charset="0"/>
              </a:rPr>
              <a:t>ECONOMICS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497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351E223B-AD72-47C3-8547-E9DA3737CC29}"/>
              </a:ext>
            </a:extLst>
          </p:cNvPr>
          <p:cNvSpPr txBox="1">
            <a:spLocks/>
          </p:cNvSpPr>
          <p:nvPr/>
        </p:nvSpPr>
        <p:spPr>
          <a:xfrm>
            <a:off x="390769" y="2751282"/>
            <a:ext cx="12192000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PRO-</a:t>
            </a:r>
            <a:r>
              <a:rPr lang="en-US" sz="36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MICROBIAL    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               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ANTI-MICROBIAL</a:t>
            </a:r>
            <a:endParaRPr lang="en-US" sz="3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FC227B-D131-4428-B48B-514BE2593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25" y="2602359"/>
            <a:ext cx="2318609" cy="23499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ADC9-5E31-4820-9F7A-78D8CE565B0E}"/>
              </a:ext>
            </a:extLst>
          </p:cNvPr>
          <p:cNvSpPr/>
          <p:nvPr/>
        </p:nvSpPr>
        <p:spPr>
          <a:xfrm>
            <a:off x="0" y="8108"/>
            <a:ext cx="12192000" cy="2137247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00889D-C2DB-46E5-AB71-BD5C7709514A}"/>
              </a:ext>
            </a:extLst>
          </p:cNvPr>
          <p:cNvSpPr txBox="1"/>
          <p:nvPr/>
        </p:nvSpPr>
        <p:spPr>
          <a:xfrm>
            <a:off x="-1016771" y="3754101"/>
            <a:ext cx="14049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ECOLOGICAL WASHING           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                                              PERMANENT PROTECTION  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C65F4F-D044-4AFA-9938-0C905DF169E2}"/>
              </a:ext>
            </a:extLst>
          </p:cNvPr>
          <p:cNvSpPr txBox="1"/>
          <p:nvPr/>
        </p:nvSpPr>
        <p:spPr>
          <a:xfrm>
            <a:off x="2466605" y="5679598"/>
            <a:ext cx="708244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GREEN-DETERGENT </a:t>
            </a: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DESIGNED FOR THE ENVIROMENT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4CE36-2449-4F86-96E9-9B9705B4CE7B}"/>
              </a:ext>
            </a:extLst>
          </p:cNvPr>
          <p:cNvSpPr txBox="1"/>
          <p:nvPr/>
        </p:nvSpPr>
        <p:spPr>
          <a:xfrm>
            <a:off x="459077" y="2608336"/>
            <a:ext cx="10970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Front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                 Back 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7CDD9E-8121-4E28-8E7F-AD53DB0F541F}"/>
              </a:ext>
            </a:extLst>
          </p:cNvPr>
          <p:cNvSpPr txBox="1"/>
          <p:nvPr/>
        </p:nvSpPr>
        <p:spPr>
          <a:xfrm>
            <a:off x="522452" y="5056869"/>
            <a:ext cx="10970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Middle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6" name="Picture 15" descr="A picture containing text, compact disk, vector graphics&#10;&#10;Description automatically generated">
            <a:extLst>
              <a:ext uri="{FF2B5EF4-FFF2-40B4-BE49-F238E27FC236}">
                <a16:creationId xmlns:a16="http://schemas.microsoft.com/office/drawing/2014/main" id="{0DA0356B-9EFF-4736-8BC9-3CB5D22F11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19" y="4292265"/>
            <a:ext cx="1324673" cy="1320071"/>
          </a:xfrm>
          <a:prstGeom prst="ellipse">
            <a:avLst/>
          </a:prstGeom>
          <a:ln w="57150" cap="rnd">
            <a:solidFill>
              <a:srgbClr val="B0B0B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D9D6C4-96C6-97DE-B4A1-A925D2BA73C1}"/>
              </a:ext>
            </a:extLst>
          </p:cNvPr>
          <p:cNvSpPr txBox="1"/>
          <p:nvPr/>
        </p:nvSpPr>
        <p:spPr>
          <a:xfrm>
            <a:off x="459077" y="731673"/>
            <a:ext cx="113261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WASH &amp; PROTECTION PROCESS</a:t>
            </a:r>
            <a:endParaRPr lang="en-US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4FEE8A-F833-3451-5628-453270386A43}"/>
              </a:ext>
            </a:extLst>
          </p:cNvPr>
          <p:cNvSpPr txBox="1"/>
          <p:nvPr/>
        </p:nvSpPr>
        <p:spPr>
          <a:xfrm>
            <a:off x="0" y="196940"/>
            <a:ext cx="11913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Century Gothic" panose="020B0502020202020204" pitchFamily="34" charset="0"/>
              </a:rPr>
              <a:t>CLEANOVATION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3F592A8-317A-D7B7-6C03-D0939A1EAD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3" y="731673"/>
            <a:ext cx="669669" cy="67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53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351E223B-AD72-47C3-8547-E9DA3737CC29}"/>
              </a:ext>
            </a:extLst>
          </p:cNvPr>
          <p:cNvSpPr txBox="1">
            <a:spLocks/>
          </p:cNvSpPr>
          <p:nvPr/>
        </p:nvSpPr>
        <p:spPr>
          <a:xfrm>
            <a:off x="390769" y="2751282"/>
            <a:ext cx="12192000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PRO-</a:t>
            </a:r>
            <a:r>
              <a:rPr lang="en-US" sz="36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MICROBIAL    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               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ANTI-MICROBIAL</a:t>
            </a:r>
            <a:endParaRPr lang="en-US" sz="38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DADCEA-6EEF-4428-A3A8-FE685621700B}"/>
              </a:ext>
            </a:extLst>
          </p:cNvPr>
          <p:cNvSpPr txBox="1"/>
          <p:nvPr/>
        </p:nvSpPr>
        <p:spPr>
          <a:xfrm>
            <a:off x="2466604" y="5679598"/>
            <a:ext cx="708244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GREEN-</a:t>
            </a:r>
            <a:r>
              <a:rPr lang="en-US" sz="36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DETERGENT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DESIGNED FOR THE ENVIROMENT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83500A-7A4B-4320-A9AE-996535B60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25" y="2602359"/>
            <a:ext cx="2318609" cy="23499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0BF1644-7FC2-406F-96DB-E8F894E468AE}"/>
              </a:ext>
            </a:extLst>
          </p:cNvPr>
          <p:cNvSpPr/>
          <p:nvPr/>
        </p:nvSpPr>
        <p:spPr>
          <a:xfrm>
            <a:off x="0" y="8108"/>
            <a:ext cx="12192000" cy="2137247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AB8293-152A-4AE6-B994-64676C30D235}"/>
              </a:ext>
            </a:extLst>
          </p:cNvPr>
          <p:cNvSpPr txBox="1"/>
          <p:nvPr/>
        </p:nvSpPr>
        <p:spPr>
          <a:xfrm>
            <a:off x="-1016771" y="3754101"/>
            <a:ext cx="14049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ECOLOGICAL WASHING 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                                                        PERMANENT PROTECTION  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8A4019-131B-4EC5-9948-7F42CF3D014D}"/>
              </a:ext>
            </a:extLst>
          </p:cNvPr>
          <p:cNvSpPr txBox="1"/>
          <p:nvPr/>
        </p:nvSpPr>
        <p:spPr>
          <a:xfrm>
            <a:off x="522452" y="5056869"/>
            <a:ext cx="10970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Middle</a:t>
            </a:r>
            <a:endParaRPr lang="en-US" sz="4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EA4B8F-143C-4250-86F2-FEE694B05AB9}"/>
              </a:ext>
            </a:extLst>
          </p:cNvPr>
          <p:cNvSpPr txBox="1"/>
          <p:nvPr/>
        </p:nvSpPr>
        <p:spPr>
          <a:xfrm>
            <a:off x="459077" y="2608336"/>
            <a:ext cx="10970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Front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                 Back 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Picture 17" descr="Logo, icon&#10;&#10;Description automatically generated">
            <a:extLst>
              <a:ext uri="{FF2B5EF4-FFF2-40B4-BE49-F238E27FC236}">
                <a16:creationId xmlns:a16="http://schemas.microsoft.com/office/drawing/2014/main" id="{B2CCC555-84F2-4BCD-82DB-7D8E27135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805" y="5590688"/>
            <a:ext cx="1095123" cy="10703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4F3B0B2-52B9-4695-8607-71AB1C62577B}"/>
              </a:ext>
            </a:extLst>
          </p:cNvPr>
          <p:cNvSpPr txBox="1"/>
          <p:nvPr/>
        </p:nvSpPr>
        <p:spPr>
          <a:xfrm>
            <a:off x="8921298" y="6291602"/>
            <a:ext cx="165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PROCELLR8</a:t>
            </a:r>
          </a:p>
        </p:txBody>
      </p:sp>
      <p:pic>
        <p:nvPicPr>
          <p:cNvPr id="24" name="Picture 23" descr="A picture containing text, compact disk, vector graphics&#10;&#10;Description automatically generated">
            <a:extLst>
              <a:ext uri="{FF2B5EF4-FFF2-40B4-BE49-F238E27FC236}">
                <a16:creationId xmlns:a16="http://schemas.microsoft.com/office/drawing/2014/main" id="{AFFA7952-C275-4B3B-8367-CED4682B1D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19" y="4292265"/>
            <a:ext cx="1324673" cy="1320071"/>
          </a:xfrm>
          <a:prstGeom prst="ellipse">
            <a:avLst/>
          </a:prstGeom>
          <a:ln w="57150" cap="rnd">
            <a:solidFill>
              <a:srgbClr val="B0B0B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562EB4-C1C4-073F-345A-A45EE25F86FA}"/>
              </a:ext>
            </a:extLst>
          </p:cNvPr>
          <p:cNvSpPr txBox="1"/>
          <p:nvPr/>
        </p:nvSpPr>
        <p:spPr>
          <a:xfrm>
            <a:off x="459077" y="732126"/>
            <a:ext cx="113261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WASH &amp; PROTECTION PROCESS</a:t>
            </a:r>
            <a:endParaRPr lang="en-US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FC28C6-1E09-8C83-F918-A7C6CAE86E33}"/>
              </a:ext>
            </a:extLst>
          </p:cNvPr>
          <p:cNvSpPr txBox="1"/>
          <p:nvPr/>
        </p:nvSpPr>
        <p:spPr>
          <a:xfrm>
            <a:off x="50969" y="167553"/>
            <a:ext cx="11913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Century Gothic" panose="020B0502020202020204" pitchFamily="34" charset="0"/>
              </a:rPr>
              <a:t>CLEANOVATION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45D3C03-9861-39FF-0337-AB250EA316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3" y="731673"/>
            <a:ext cx="669669" cy="67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43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351E223B-AD72-47C3-8547-E9DA3737CC29}"/>
              </a:ext>
            </a:extLst>
          </p:cNvPr>
          <p:cNvSpPr txBox="1">
            <a:spLocks/>
          </p:cNvSpPr>
          <p:nvPr/>
        </p:nvSpPr>
        <p:spPr>
          <a:xfrm>
            <a:off x="390769" y="2751282"/>
            <a:ext cx="12192000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PRO-</a:t>
            </a:r>
            <a:r>
              <a:rPr lang="en-US" sz="36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MICROBIAL    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                ANTI-</a:t>
            </a:r>
            <a:r>
              <a:rPr lang="en-US" sz="36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MICROBIAL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D83941-FB82-47F9-BE1D-4ABA2080F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25" y="2602359"/>
            <a:ext cx="2318609" cy="23499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C1CD2C-2406-4B9A-8AF5-9C4FBCC24BFE}"/>
              </a:ext>
            </a:extLst>
          </p:cNvPr>
          <p:cNvSpPr/>
          <p:nvPr/>
        </p:nvSpPr>
        <p:spPr>
          <a:xfrm>
            <a:off x="0" y="8108"/>
            <a:ext cx="12192000" cy="2137247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F0A802-A143-4D79-A214-FD43A17F957F}"/>
              </a:ext>
            </a:extLst>
          </p:cNvPr>
          <p:cNvSpPr txBox="1"/>
          <p:nvPr/>
        </p:nvSpPr>
        <p:spPr>
          <a:xfrm>
            <a:off x="459077" y="731673"/>
            <a:ext cx="113261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WASH &amp; PROTECTION PROCESS</a:t>
            </a:r>
            <a:endParaRPr lang="en-US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B203731-97C3-48C8-863D-343CC56394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3" y="731673"/>
            <a:ext cx="669669" cy="6787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E91F74B-A18F-484F-9ACC-A1DAECED8D67}"/>
              </a:ext>
            </a:extLst>
          </p:cNvPr>
          <p:cNvSpPr txBox="1"/>
          <p:nvPr/>
        </p:nvSpPr>
        <p:spPr>
          <a:xfrm>
            <a:off x="0" y="196940"/>
            <a:ext cx="11913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Century Gothic" panose="020B0502020202020204" pitchFamily="34" charset="0"/>
              </a:rPr>
              <a:t>CLEANOVATION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6418D8-8578-4FE3-9590-ADB7085BFC24}"/>
              </a:ext>
            </a:extLst>
          </p:cNvPr>
          <p:cNvSpPr txBox="1"/>
          <p:nvPr/>
        </p:nvSpPr>
        <p:spPr>
          <a:xfrm>
            <a:off x="-1016771" y="3754101"/>
            <a:ext cx="14049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ECOLOGICAL WASHING                                                              PERMANENT PROTECTION   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A46792-428E-4BBD-B63C-59CE8A24E376}"/>
              </a:ext>
            </a:extLst>
          </p:cNvPr>
          <p:cNvSpPr txBox="1"/>
          <p:nvPr/>
        </p:nvSpPr>
        <p:spPr>
          <a:xfrm>
            <a:off x="2466604" y="5679598"/>
            <a:ext cx="708244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GREEN-</a:t>
            </a:r>
            <a:r>
              <a:rPr lang="en-US" sz="36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DETERGENT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DESIGNED FOR THE ENVIROMENT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1922F5-9F9C-4748-A7A5-C421D43D9BB0}"/>
              </a:ext>
            </a:extLst>
          </p:cNvPr>
          <p:cNvSpPr txBox="1"/>
          <p:nvPr/>
        </p:nvSpPr>
        <p:spPr>
          <a:xfrm>
            <a:off x="459077" y="2608336"/>
            <a:ext cx="10970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Front    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            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Back </a:t>
            </a:r>
            <a:endParaRPr lang="en-US" sz="4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901ADC-19AE-4BF4-BE0D-491A533185FF}"/>
              </a:ext>
            </a:extLst>
          </p:cNvPr>
          <p:cNvSpPr txBox="1"/>
          <p:nvPr/>
        </p:nvSpPr>
        <p:spPr>
          <a:xfrm>
            <a:off x="522452" y="5056869"/>
            <a:ext cx="10970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Middle</a:t>
            </a:r>
            <a:endParaRPr lang="en-US" sz="4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6" name="Picture 15" descr="A picture containing text, compact disk, vector graphics&#10;&#10;Description automatically generated">
            <a:extLst>
              <a:ext uri="{FF2B5EF4-FFF2-40B4-BE49-F238E27FC236}">
                <a16:creationId xmlns:a16="http://schemas.microsoft.com/office/drawing/2014/main" id="{A1720887-C765-48BC-A405-FD490EEC06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19" y="4292265"/>
            <a:ext cx="1324673" cy="1320071"/>
          </a:xfrm>
          <a:prstGeom prst="ellipse">
            <a:avLst/>
          </a:prstGeom>
          <a:ln w="57150" cap="rnd">
            <a:solidFill>
              <a:srgbClr val="B0B0B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A picture containing text, electronics, compact disk&#10;&#10;Description automatically generated">
            <a:extLst>
              <a:ext uri="{FF2B5EF4-FFF2-40B4-BE49-F238E27FC236}">
                <a16:creationId xmlns:a16="http://schemas.microsoft.com/office/drawing/2014/main" id="{D456CBFE-860B-4FC7-8525-D3180F332B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991" y="4228001"/>
            <a:ext cx="1506690" cy="1329416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F8F44482-026A-4F94-A04C-12F794984E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805" y="5590688"/>
            <a:ext cx="1095123" cy="10703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8906B47-B326-42B0-8A6F-AD0E7461BAED}"/>
              </a:ext>
            </a:extLst>
          </p:cNvPr>
          <p:cNvSpPr txBox="1"/>
          <p:nvPr/>
        </p:nvSpPr>
        <p:spPr>
          <a:xfrm>
            <a:off x="8921298" y="6291602"/>
            <a:ext cx="165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PROCELLR8</a:t>
            </a:r>
          </a:p>
        </p:txBody>
      </p:sp>
    </p:spTree>
    <p:extLst>
      <p:ext uri="{BB962C8B-B14F-4D97-AF65-F5344CB8AC3E}">
        <p14:creationId xmlns:p14="http://schemas.microsoft.com/office/powerpoint/2010/main" val="3800945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A8FA0D-CDC5-4A54-9514-8BDCC8887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322" t="9091" r="14042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D1A44C-AC75-4483-AF49-554065F3A18D}"/>
              </a:ext>
            </a:extLst>
          </p:cNvPr>
          <p:cNvSpPr/>
          <p:nvPr/>
        </p:nvSpPr>
        <p:spPr>
          <a:xfrm>
            <a:off x="7851648" y="625683"/>
            <a:ext cx="704088" cy="1463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5F4D2D-58CA-48E3-9125-231E4249A543}"/>
              </a:ext>
            </a:extLst>
          </p:cNvPr>
          <p:cNvSpPr txBox="1"/>
          <p:nvPr/>
        </p:nvSpPr>
        <p:spPr>
          <a:xfrm>
            <a:off x="6342363" y="2518605"/>
            <a:ext cx="7041930" cy="2394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A New Way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 CLEAN    PROTECT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LAUNDRY &amp; ENVIRONMENT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621501-AD1A-488B-B16D-DB29346FB2DA}"/>
              </a:ext>
            </a:extLst>
          </p:cNvPr>
          <p:cNvSpPr txBox="1"/>
          <p:nvPr/>
        </p:nvSpPr>
        <p:spPr>
          <a:xfrm>
            <a:off x="5410845" y="4738662"/>
            <a:ext cx="8668512" cy="33310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14300"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0066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>
                <a:latin typeface="Century Gothic" panose="020B0502020202020204" pitchFamily="34" charset="0"/>
                <a:cs typeface="Arial" panose="020B0604020202020204" pitchFamily="34" charset="0"/>
              </a:rPr>
              <a:t>Our Story</a:t>
            </a:r>
            <a:endParaRPr lang="en-US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1ADDD24-22D8-4F74-93E8-048D18288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246" y="3190094"/>
            <a:ext cx="384715" cy="38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3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6134B4-0B1B-4B7F-9871-48E0576B449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82400" cy="6858000"/>
          </a:xfrm>
          <a:prstGeom prst="rect">
            <a:avLst/>
          </a:prstGeom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349D352D-9856-476A-B2D0-BE97945DC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r="25431"/>
          <a:stretch/>
        </p:blipFill>
        <p:spPr bwMode="auto">
          <a:xfrm>
            <a:off x="4500081" y="10"/>
            <a:ext cx="7688701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FDAA0F-4FDF-4840-9BD6-1DE0CAB2B964}"/>
              </a:ext>
            </a:extLst>
          </p:cNvPr>
          <p:cNvSpPr txBox="1"/>
          <p:nvPr/>
        </p:nvSpPr>
        <p:spPr>
          <a:xfrm>
            <a:off x="271585" y="876594"/>
            <a:ext cx="60972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PRO-</a:t>
            </a:r>
            <a:r>
              <a:rPr lang="en-US" sz="44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MICROBIALS</a:t>
            </a:r>
            <a:endParaRPr lang="en-US" sz="4400" dirty="0">
              <a:solidFill>
                <a:srgbClr val="00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Designed to improve biological systems</a:t>
            </a:r>
            <a:endParaRPr lang="en-U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E07E518-9BF8-4F26-9D97-971BF4D1C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92" y="3050679"/>
            <a:ext cx="2321433" cy="235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06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F1DAA-C7A0-4D37-8BFA-98781A8BE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t="723" r="15449" b="907"/>
          <a:stretch/>
        </p:blipFill>
        <p:spPr>
          <a:xfrm>
            <a:off x="3523488" y="0"/>
            <a:ext cx="8668512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3910A3C-6E63-45BB-84E4-D0D62BC88A7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" y="0"/>
            <a:ext cx="12192000" cy="685800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CC23EC1-2086-4F4D-80DB-B69FB59370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53" y="1125238"/>
            <a:ext cx="2010663" cy="203783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2B520A9-94F1-4872-AFA6-AC927ABDE4E8}"/>
              </a:ext>
            </a:extLst>
          </p:cNvPr>
          <p:cNvSpPr txBox="1"/>
          <p:nvPr/>
        </p:nvSpPr>
        <p:spPr>
          <a:xfrm>
            <a:off x="481029" y="4628772"/>
            <a:ext cx="12191999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 Natural Cycle</a:t>
            </a:r>
            <a:endParaRPr lang="en-US" sz="20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O</a:t>
            </a:r>
            <a:r>
              <a:rPr lang="en-US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il-eating bacteria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dispersed after a disaster</a:t>
            </a:r>
            <a:endParaRPr lang="en-US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Consumes and transforms oil back into harmless elements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0843CD-EA11-4AC8-9B2F-AFC66892BB0A}"/>
              </a:ext>
            </a:extLst>
          </p:cNvPr>
          <p:cNvSpPr txBox="1"/>
          <p:nvPr/>
        </p:nvSpPr>
        <p:spPr>
          <a:xfrm>
            <a:off x="1124781" y="272433"/>
            <a:ext cx="6205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+mj-lt"/>
              </a:rPr>
              <a:t> Intelligent Laundry I Smart Textiles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143AC7-25F2-445D-9BDD-7D9CC8780A42}"/>
              </a:ext>
            </a:extLst>
          </p:cNvPr>
          <p:cNvSpPr txBox="1"/>
          <p:nvPr/>
        </p:nvSpPr>
        <p:spPr>
          <a:xfrm>
            <a:off x="474480" y="3410299"/>
            <a:ext cx="607016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ECOBIOTICS</a:t>
            </a:r>
          </a:p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“good bacteria”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AED976-47C6-4CFE-A6EA-3256B670FC12}"/>
              </a:ext>
            </a:extLst>
          </p:cNvPr>
          <p:cNvSpPr txBox="1"/>
          <p:nvPr/>
        </p:nvSpPr>
        <p:spPr>
          <a:xfrm>
            <a:off x="9031355" y="417250"/>
            <a:ext cx="3639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Self-Purification</a:t>
            </a:r>
          </a:p>
        </p:txBody>
      </p:sp>
      <p:pic>
        <p:nvPicPr>
          <p:cNvPr id="4" name="Graphic 3" descr="Recycle outline">
            <a:extLst>
              <a:ext uri="{FF2B5EF4-FFF2-40B4-BE49-F238E27FC236}">
                <a16:creationId xmlns:a16="http://schemas.microsoft.com/office/drawing/2014/main" id="{3015C203-EA0D-4D63-B861-5E07C27699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98670" y="4000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00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blue, swimming, night sky&#10;&#10;Description automatically generated">
            <a:extLst>
              <a:ext uri="{FF2B5EF4-FFF2-40B4-BE49-F238E27FC236}">
                <a16:creationId xmlns:a16="http://schemas.microsoft.com/office/drawing/2014/main" id="{021A0AE2-C936-4B55-B310-F1013F7B51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BF832E71-423E-45D8-97A7-C439407FB39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207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793F025-F5C9-422B-8B4C-024E099C9D28}"/>
              </a:ext>
            </a:extLst>
          </p:cNvPr>
          <p:cNvSpPr/>
          <p:nvPr/>
        </p:nvSpPr>
        <p:spPr>
          <a:xfrm>
            <a:off x="3701164" y="3332571"/>
            <a:ext cx="8489043" cy="1077011"/>
          </a:xfrm>
          <a:prstGeom prst="rect">
            <a:avLst/>
          </a:prstGeom>
          <a:blipFill>
            <a:blip r:embed="rId5">
              <a:alphaModFix amt="2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3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3E2942-E48D-454A-A840-77058F971FFD}"/>
              </a:ext>
            </a:extLst>
          </p:cNvPr>
          <p:cNvSpPr txBox="1"/>
          <p:nvPr/>
        </p:nvSpPr>
        <p:spPr>
          <a:xfrm>
            <a:off x="5521498" y="3636742"/>
            <a:ext cx="6845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putting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                     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back into the environment</a:t>
            </a:r>
          </a:p>
        </p:txBody>
      </p:sp>
      <p:pic>
        <p:nvPicPr>
          <p:cNvPr id="17" name="Picture 16" descr="A picture containing text, compact disk, vector graphics&#10;&#10;Description automatically generated">
            <a:extLst>
              <a:ext uri="{FF2B5EF4-FFF2-40B4-BE49-F238E27FC236}">
                <a16:creationId xmlns:a16="http://schemas.microsoft.com/office/drawing/2014/main" id="{0870238B-E258-4BAE-B243-88FA228FC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34" y="1782206"/>
            <a:ext cx="4030167" cy="401616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9C1CDC5-51FA-4F96-82C7-4DE734C18E01}"/>
              </a:ext>
            </a:extLst>
          </p:cNvPr>
          <p:cNvSpPr txBox="1"/>
          <p:nvPr/>
        </p:nvSpPr>
        <p:spPr>
          <a:xfrm>
            <a:off x="6369030" y="3575188"/>
            <a:ext cx="62550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 balance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82185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D926D7-31AD-4946-A8C3-4122531BDDD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B520A9-94F1-4872-AFA6-AC927ABDE4E8}"/>
              </a:ext>
            </a:extLst>
          </p:cNvPr>
          <p:cNvSpPr txBox="1"/>
          <p:nvPr/>
        </p:nvSpPr>
        <p:spPr>
          <a:xfrm>
            <a:off x="-290472" y="4614800"/>
            <a:ext cx="4754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00B0F0"/>
                </a:solidFill>
                <a:latin typeface="Century Gothic" panose="020B0502020202020204" pitchFamily="34" charset="0"/>
              </a:rPr>
              <a:t>  </a:t>
            </a:r>
            <a:r>
              <a:rPr lang="en-US" sz="1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Cleans Deeply Embedded Organics</a:t>
            </a:r>
            <a:endParaRPr lang="en-US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91EEEA5-C3C6-42E9-99AC-ACCCDF2AA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95" y="0"/>
            <a:ext cx="7310521" cy="6858003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5DBBFC4-ADEC-4447-B660-AB1C62142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606120"/>
            <a:ext cx="5780714" cy="3928791"/>
          </a:xfrm>
          <a:prstGeom prst="ellipse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B092D-CD3A-4391-B55E-B4558E88D79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94" y="0"/>
            <a:ext cx="7252305" cy="5259324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4B7089-1505-4182-A377-E4ED33EC487E}"/>
              </a:ext>
            </a:extLst>
          </p:cNvPr>
          <p:cNvSpPr txBox="1"/>
          <p:nvPr/>
        </p:nvSpPr>
        <p:spPr>
          <a:xfrm>
            <a:off x="0" y="5167805"/>
            <a:ext cx="42454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700X</a:t>
            </a:r>
          </a:p>
          <a:p>
            <a:pPr algn="ctr"/>
            <a:r>
              <a:rPr lang="en-US" sz="3600" dirty="0">
                <a:latin typeface="Century Gothic" panose="020B0502020202020204" pitchFamily="34" charset="0"/>
              </a:rPr>
              <a:t> Wetting Power</a:t>
            </a:r>
          </a:p>
          <a:p>
            <a:pPr algn="ctr"/>
            <a:endParaRPr lang="en-US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44FDC9-467D-4608-BD2E-844AF9F5B6B4}"/>
              </a:ext>
            </a:extLst>
          </p:cNvPr>
          <p:cNvSpPr txBox="1"/>
          <p:nvPr/>
        </p:nvSpPr>
        <p:spPr>
          <a:xfrm>
            <a:off x="1124781" y="272433"/>
            <a:ext cx="6205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+mj-lt"/>
              </a:rPr>
              <a:t> Intelligent Laundry I Smart Textiles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9C18EF-A3EF-472D-B09E-36EF84FDBF76}"/>
              </a:ext>
            </a:extLst>
          </p:cNvPr>
          <p:cNvSpPr txBox="1"/>
          <p:nvPr/>
        </p:nvSpPr>
        <p:spPr>
          <a:xfrm>
            <a:off x="474480" y="3410299"/>
            <a:ext cx="607016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ECOBIOTICS</a:t>
            </a:r>
          </a:p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“good bacteria”</a:t>
            </a:r>
            <a:endParaRPr lang="en-US" dirty="0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0E575681-E510-48C8-9F73-37D2200C3E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53" y="1125238"/>
            <a:ext cx="2010663" cy="203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48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0D8E9220-32D7-418B-A1FF-3D239838BB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4" r="-1" b="9090"/>
          <a:stretch/>
        </p:blipFill>
        <p:spPr bwMode="auto">
          <a:xfrm>
            <a:off x="-2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406C84-CD3E-42A5-8D5D-8E17245E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Detergent</a:t>
            </a:r>
            <a:r>
              <a:rPr lang="en-US" sz="4000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Comparisons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7BE16CA-4AA1-401A-8AFB-6B6673FC7A80}"/>
              </a:ext>
            </a:extLst>
          </p:cNvPr>
          <p:cNvSpPr txBox="1">
            <a:spLocks/>
          </p:cNvSpPr>
          <p:nvPr/>
        </p:nvSpPr>
        <p:spPr>
          <a:xfrm>
            <a:off x="7848600" y="2052829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latin typeface="Century Gothic" panose="020B0502020202020204" pitchFamily="34" charset="0"/>
            </a:endParaRPr>
          </a:p>
          <a:p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Environmental Impact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15985-B5E3-4FD2-97A7-AE34D923A4FF}"/>
              </a:ext>
            </a:extLst>
          </p:cNvPr>
          <p:cNvSpPr txBox="1"/>
          <p:nvPr/>
        </p:nvSpPr>
        <p:spPr>
          <a:xfrm>
            <a:off x="8555736" y="268794"/>
            <a:ext cx="6205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latin typeface="+mj-lt"/>
              </a:rPr>
              <a:t> Intelligent Laundry I Smart Textiles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BCE7C9-C3FC-45A7-AD5C-C88B8DF77318}"/>
              </a:ext>
            </a:extLst>
          </p:cNvPr>
          <p:cNvSpPr txBox="1"/>
          <p:nvPr/>
        </p:nvSpPr>
        <p:spPr>
          <a:xfrm>
            <a:off x="472440" y="2724430"/>
            <a:ext cx="70176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CONVENTIONAL  </a:t>
            </a:r>
          </a:p>
          <a:p>
            <a:r>
              <a:rPr lang="en-US" sz="4400" dirty="0">
                <a:solidFill>
                  <a:srgbClr val="00B0F0"/>
                </a:solidFill>
                <a:latin typeface="Century Gothic" panose="020B0502020202020204" pitchFamily="34" charset="0"/>
              </a:rPr>
              <a:t>CLEANOVATION</a:t>
            </a:r>
          </a:p>
          <a:p>
            <a:endParaRPr lang="en-US" sz="3600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endParaRPr lang="en-US" sz="36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148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B677BE-2AF3-4BC2-81B2-AB88C71FCEF2}"/>
              </a:ext>
            </a:extLst>
          </p:cNvPr>
          <p:cNvSpPr txBox="1"/>
          <p:nvPr/>
        </p:nvSpPr>
        <p:spPr>
          <a:xfrm>
            <a:off x="5264940" y="428885"/>
            <a:ext cx="6567533" cy="92333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0CC66727-6693-4D6E-B3AA-0B4C6905B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27" y="1341501"/>
            <a:ext cx="4905416" cy="485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84EB27-BB37-4AE4-80D3-174FDE5C5ECA}"/>
              </a:ext>
            </a:extLst>
          </p:cNvPr>
          <p:cNvSpPr/>
          <p:nvPr/>
        </p:nvSpPr>
        <p:spPr>
          <a:xfrm>
            <a:off x="359526" y="432921"/>
            <a:ext cx="4905416" cy="91929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DC60D8-C3E3-49E7-900D-E3946CFC82D5}"/>
              </a:ext>
            </a:extLst>
          </p:cNvPr>
          <p:cNvSpPr txBox="1"/>
          <p:nvPr/>
        </p:nvSpPr>
        <p:spPr>
          <a:xfrm>
            <a:off x="-327972" y="70714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haroni" panose="02010803020104030203" pitchFamily="2" charset="-79"/>
              </a:rPr>
              <a:t>ENVIRONMENTAL IMPACT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77F78BC-A431-4535-A082-E5DF950C6BAB}"/>
              </a:ext>
            </a:extLst>
          </p:cNvPr>
          <p:cNvSpPr txBox="1">
            <a:spLocks/>
          </p:cNvSpPr>
          <p:nvPr/>
        </p:nvSpPr>
        <p:spPr>
          <a:xfrm>
            <a:off x="5264942" y="128630"/>
            <a:ext cx="12192000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     CONVENTIONAL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FF055-C812-4132-9B4F-A133D59A6137}"/>
              </a:ext>
            </a:extLst>
          </p:cNvPr>
          <p:cNvSpPr txBox="1"/>
          <p:nvPr/>
        </p:nvSpPr>
        <p:spPr>
          <a:xfrm>
            <a:off x="359527" y="6197880"/>
            <a:ext cx="11472946" cy="369332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</a:t>
            </a: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 Designed for The Environment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FD5A7B-2CA2-4172-B486-4C5211993D37}"/>
              </a:ext>
            </a:extLst>
          </p:cNvPr>
          <p:cNvSpPr txBox="1">
            <a:spLocks/>
          </p:cNvSpPr>
          <p:nvPr/>
        </p:nvSpPr>
        <p:spPr>
          <a:xfrm>
            <a:off x="5768027" y="1352215"/>
            <a:ext cx="6064445" cy="487080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3200" dirty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2400" dirty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2400" dirty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2400" dirty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2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</a:b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Not Capable of “Self-Purification”</a:t>
            </a:r>
          </a:p>
          <a:p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Not Easily Biodegradable</a:t>
            </a:r>
          </a:p>
          <a:p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Harmful to Aquatic Life</a:t>
            </a:r>
          </a:p>
          <a:p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endParaRPr lang="en-US" sz="2000" dirty="0">
              <a:solidFill>
                <a:schemeClr val="bg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endParaRPr lang="en-US" sz="24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9" name="Graphic 18" descr="Badge Cross with solid fill">
            <a:extLst>
              <a:ext uri="{FF2B5EF4-FFF2-40B4-BE49-F238E27FC236}">
                <a16:creationId xmlns:a16="http://schemas.microsoft.com/office/drawing/2014/main" id="{6F77DB0B-4C08-4D3E-9286-3F27B2D0D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3962" y="3564172"/>
            <a:ext cx="392992" cy="392992"/>
          </a:xfrm>
          <a:prstGeom prst="rect">
            <a:avLst/>
          </a:prstGeom>
        </p:spPr>
      </p:pic>
      <p:pic>
        <p:nvPicPr>
          <p:cNvPr id="21" name="Graphic 20" descr="Badge Cross with solid fill">
            <a:extLst>
              <a:ext uri="{FF2B5EF4-FFF2-40B4-BE49-F238E27FC236}">
                <a16:creationId xmlns:a16="http://schemas.microsoft.com/office/drawing/2014/main" id="{519E0F4B-6EB2-4985-A52D-462757CDB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91924" y="4202944"/>
            <a:ext cx="392992" cy="392992"/>
          </a:xfrm>
          <a:prstGeom prst="rect">
            <a:avLst/>
          </a:prstGeom>
        </p:spPr>
      </p:pic>
      <p:pic>
        <p:nvPicPr>
          <p:cNvPr id="22" name="Graphic 21" descr="Badge Cross with solid fill">
            <a:extLst>
              <a:ext uri="{FF2B5EF4-FFF2-40B4-BE49-F238E27FC236}">
                <a16:creationId xmlns:a16="http://schemas.microsoft.com/office/drawing/2014/main" id="{CE152EC9-D88B-4CE2-B8E3-2B4A55B9F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3962" y="4840893"/>
            <a:ext cx="392992" cy="392992"/>
          </a:xfrm>
          <a:prstGeom prst="rect">
            <a:avLst/>
          </a:prstGeom>
        </p:spPr>
      </p:pic>
      <p:pic>
        <p:nvPicPr>
          <p:cNvPr id="8" name="Graphic 7" descr="Thumbs Down with solid fill">
            <a:extLst>
              <a:ext uri="{FF2B5EF4-FFF2-40B4-BE49-F238E27FC236}">
                <a16:creationId xmlns:a16="http://schemas.microsoft.com/office/drawing/2014/main" id="{FE907EEE-9191-49D7-87F6-A40C4465B1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9310" y="4167602"/>
            <a:ext cx="1868265" cy="186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457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6EDF05FF-44FD-4E21-A8F8-40E66132B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1" r="1" b="1"/>
          <a:stretch/>
        </p:blipFill>
        <p:spPr bwMode="auto">
          <a:xfrm>
            <a:off x="359526" y="1352215"/>
            <a:ext cx="4905414" cy="484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D9BD20-178C-4537-8D8F-FD336D61F39C}"/>
              </a:ext>
            </a:extLst>
          </p:cNvPr>
          <p:cNvSpPr txBox="1"/>
          <p:nvPr/>
        </p:nvSpPr>
        <p:spPr>
          <a:xfrm>
            <a:off x="6096000" y="583904"/>
            <a:ext cx="3512634" cy="584775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E181DF-FEB8-496F-A188-05FF86DE3582}"/>
              </a:ext>
            </a:extLst>
          </p:cNvPr>
          <p:cNvSpPr txBox="1"/>
          <p:nvPr/>
        </p:nvSpPr>
        <p:spPr>
          <a:xfrm>
            <a:off x="359527" y="6197878"/>
            <a:ext cx="11832474" cy="377975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</a:t>
            </a: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Designed to Clean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Environment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54D9E7-F49F-4F4C-8042-94A1BBEF0EAA}"/>
              </a:ext>
            </a:extLst>
          </p:cNvPr>
          <p:cNvSpPr/>
          <p:nvPr/>
        </p:nvSpPr>
        <p:spPr>
          <a:xfrm>
            <a:off x="359526" y="432921"/>
            <a:ext cx="4905416" cy="91929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12FD14-FD3C-4C18-81BB-64E8D90A71FA}"/>
              </a:ext>
            </a:extLst>
          </p:cNvPr>
          <p:cNvSpPr txBox="1"/>
          <p:nvPr/>
        </p:nvSpPr>
        <p:spPr>
          <a:xfrm>
            <a:off x="5264940" y="428885"/>
            <a:ext cx="6927062" cy="923330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pPr algn="ctr"/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04E04E-A9F5-4002-A085-96064F620E12}"/>
              </a:ext>
            </a:extLst>
          </p:cNvPr>
          <p:cNvSpPr txBox="1"/>
          <p:nvPr/>
        </p:nvSpPr>
        <p:spPr>
          <a:xfrm>
            <a:off x="-327972" y="70714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Black" panose="020B0A04020102020204" pitchFamily="34" charset="0"/>
                <a:cs typeface="Aharoni" panose="02010803020104030203" pitchFamily="2" charset="-79"/>
              </a:rPr>
              <a:t>ENVIRONMENTAL IMPACT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C22663-A2A0-48E3-BCE4-070E0349BF6A}"/>
              </a:ext>
            </a:extLst>
          </p:cNvPr>
          <p:cNvSpPr txBox="1">
            <a:spLocks/>
          </p:cNvSpPr>
          <p:nvPr/>
        </p:nvSpPr>
        <p:spPr>
          <a:xfrm>
            <a:off x="6455526" y="93385"/>
            <a:ext cx="12192000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CLEANOVATION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93EFF21D-318F-481B-BABA-88FD988E6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6181">
            <a:off x="10333443" y="3600563"/>
            <a:ext cx="1532884" cy="222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DFD7FB6-A6A3-4EEC-A0B3-33C1FE21C7A8}"/>
              </a:ext>
            </a:extLst>
          </p:cNvPr>
          <p:cNvSpPr txBox="1">
            <a:spLocks/>
          </p:cNvSpPr>
          <p:nvPr/>
        </p:nvSpPr>
        <p:spPr>
          <a:xfrm>
            <a:off x="6575916" y="155009"/>
            <a:ext cx="4511077" cy="487080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400" dirty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1800" dirty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en-US" sz="1800" dirty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sz="1800" dirty="0">
              <a:solidFill>
                <a:srgbClr val="92D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b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</a:b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Capable of “Self-Purification”</a:t>
            </a:r>
          </a:p>
          <a:p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Easily Biodegradable</a:t>
            </a:r>
          </a:p>
          <a:p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Not Harmful to Aquatic Life</a:t>
            </a:r>
          </a:p>
          <a:p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Lowers BOD, COD &amp; TSS Levels</a:t>
            </a:r>
          </a:p>
          <a:p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Improves Water Quality</a:t>
            </a:r>
          </a:p>
          <a:p>
            <a:endParaRPr lang="en-US" sz="1600" dirty="0">
              <a:solidFill>
                <a:schemeClr val="bg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endParaRPr lang="en-US" sz="1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8" name="Graphic 17" descr="Badge Tick1 with solid fill">
            <a:extLst>
              <a:ext uri="{FF2B5EF4-FFF2-40B4-BE49-F238E27FC236}">
                <a16:creationId xmlns:a16="http://schemas.microsoft.com/office/drawing/2014/main" id="{1EC898DE-CDE9-4075-B093-1E212C8A6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19710" y="3092433"/>
            <a:ext cx="386763" cy="386763"/>
          </a:xfrm>
          <a:prstGeom prst="rect">
            <a:avLst/>
          </a:prstGeom>
        </p:spPr>
      </p:pic>
      <p:pic>
        <p:nvPicPr>
          <p:cNvPr id="19" name="Graphic 18" descr="Badge Tick1 with solid fill">
            <a:extLst>
              <a:ext uri="{FF2B5EF4-FFF2-40B4-BE49-F238E27FC236}">
                <a16:creationId xmlns:a16="http://schemas.microsoft.com/office/drawing/2014/main" id="{702704D5-BE91-4B03-AB0D-6613AE60C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84285" y="1984337"/>
            <a:ext cx="386763" cy="386763"/>
          </a:xfrm>
          <a:prstGeom prst="rect">
            <a:avLst/>
          </a:prstGeom>
        </p:spPr>
      </p:pic>
      <p:pic>
        <p:nvPicPr>
          <p:cNvPr id="22" name="Graphic 21" descr="Badge Tick1 with solid fill">
            <a:extLst>
              <a:ext uri="{FF2B5EF4-FFF2-40B4-BE49-F238E27FC236}">
                <a16:creationId xmlns:a16="http://schemas.microsoft.com/office/drawing/2014/main" id="{8DB98B92-3595-4147-B1E9-19A4D6E7F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19709" y="3625658"/>
            <a:ext cx="386763" cy="386763"/>
          </a:xfrm>
          <a:prstGeom prst="rect">
            <a:avLst/>
          </a:prstGeom>
        </p:spPr>
      </p:pic>
      <p:pic>
        <p:nvPicPr>
          <p:cNvPr id="23" name="Graphic 22" descr="Badge Tick1 with solid fill">
            <a:extLst>
              <a:ext uri="{FF2B5EF4-FFF2-40B4-BE49-F238E27FC236}">
                <a16:creationId xmlns:a16="http://schemas.microsoft.com/office/drawing/2014/main" id="{109CEA1C-3F09-44EB-AB01-1C901D199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86616" y="2527797"/>
            <a:ext cx="386763" cy="3867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46814C8-F7A5-4DA5-9CFA-1532D92E214F}"/>
              </a:ext>
            </a:extLst>
          </p:cNvPr>
          <p:cNvSpPr txBox="1"/>
          <p:nvPr/>
        </p:nvSpPr>
        <p:spPr>
          <a:xfrm>
            <a:off x="440220" y="5004644"/>
            <a:ext cx="482472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ECOBIOTICS</a:t>
            </a:r>
          </a:p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“good bacteria”</a:t>
            </a:r>
            <a:endParaRPr lang="en-US" dirty="0"/>
          </a:p>
        </p:txBody>
      </p:sp>
      <p:pic>
        <p:nvPicPr>
          <p:cNvPr id="20" name="Picture 19" descr="A picture containing text, compact disk, vector graphics&#10;&#10;Description automatically generated">
            <a:extLst>
              <a:ext uri="{FF2B5EF4-FFF2-40B4-BE49-F238E27FC236}">
                <a16:creationId xmlns:a16="http://schemas.microsoft.com/office/drawing/2014/main" id="{04E7CAF3-F1D3-44A4-957B-426F8F9B21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83" y="3776313"/>
            <a:ext cx="1160696" cy="1165410"/>
          </a:xfrm>
          <a:prstGeom prst="rect">
            <a:avLst/>
          </a:prstGeom>
        </p:spPr>
      </p:pic>
      <p:pic>
        <p:nvPicPr>
          <p:cNvPr id="21" name="Graphic 20" descr="Badge Tick1 with solid fill">
            <a:extLst>
              <a:ext uri="{FF2B5EF4-FFF2-40B4-BE49-F238E27FC236}">
                <a16:creationId xmlns:a16="http://schemas.microsoft.com/office/drawing/2014/main" id="{47106375-F279-4306-9648-C4C96E241E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19709" y="4211688"/>
            <a:ext cx="386763" cy="38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59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39CDAC58-0F5A-4AA5-A50B-36FB770A01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58" r="18416" b="1134"/>
          <a:stretch/>
        </p:blipFill>
        <p:spPr>
          <a:xfrm rot="10800000" flipH="1">
            <a:off x="0" y="0"/>
            <a:ext cx="8161361" cy="6858000"/>
          </a:xfrm>
          <a:prstGeom prst="rect">
            <a:avLst/>
          </a:prstGeom>
          <a:effectLst/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49D352D-9856-476A-B2D0-BE97945DC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r="12614"/>
          <a:stretch/>
        </p:blipFill>
        <p:spPr bwMode="auto">
          <a:xfrm>
            <a:off x="4876800" y="10"/>
            <a:ext cx="731198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FDAA0F-4FDF-4840-9BD6-1DE0CAB2B964}"/>
              </a:ext>
            </a:extLst>
          </p:cNvPr>
          <p:cNvSpPr txBox="1"/>
          <p:nvPr/>
        </p:nvSpPr>
        <p:spPr>
          <a:xfrm>
            <a:off x="326014" y="808275"/>
            <a:ext cx="531278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ANTI-</a:t>
            </a:r>
            <a:r>
              <a:rPr lang="en-US" sz="4400" b="1" dirty="0">
                <a:solidFill>
                  <a:srgbClr val="0000FF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MICROBIALS</a:t>
            </a:r>
            <a:endParaRPr lang="en-US" sz="4400" b="1" dirty="0">
              <a:solidFill>
                <a:srgbClr val="0000FF"/>
              </a:solidFill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Designed to permanently-protect against unwanted and odor-causing bacteria on Textiles.</a:t>
            </a:r>
            <a:endParaRPr lang="en-US" sz="2400" dirty="0">
              <a:solidFill>
                <a:schemeClr val="bg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3AFC087-3321-44F7-91F3-00DB1D8361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4" y="3977943"/>
            <a:ext cx="2321433" cy="23528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A6751E-5153-461C-98B3-1064E4979475}"/>
              </a:ext>
            </a:extLst>
          </p:cNvPr>
          <p:cNvSpPr txBox="1"/>
          <p:nvPr/>
        </p:nvSpPr>
        <p:spPr>
          <a:xfrm>
            <a:off x="5785349" y="2685712"/>
            <a:ext cx="79137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TRANSFORMS   </a:t>
            </a:r>
          </a:p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Washable Textile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CD5517-379F-4257-ACCA-C84AD286A3C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2755" y="2880057"/>
            <a:ext cx="2732478" cy="11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03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CA913C7-B9E1-4B6F-B2AF-0A583C500CF0}"/>
              </a:ext>
            </a:extLst>
          </p:cNvPr>
          <p:cNvSpPr/>
          <p:nvPr/>
        </p:nvSpPr>
        <p:spPr>
          <a:xfrm>
            <a:off x="0" y="8109"/>
            <a:ext cx="12207150" cy="2011512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290C899E-51C0-4208-B401-15AFCADC2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809" y="183354"/>
            <a:ext cx="2562054" cy="174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FAA3F3-C9AA-41FA-90B4-1BA17ED64A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" y="4129386"/>
            <a:ext cx="12192000" cy="923768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3426A78D-3259-42A0-AFEA-D2A48B58526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9014"/>
            <a:ext cx="12173190" cy="20189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5F274A-A82D-4539-85E3-7684ECDAC12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4187" y="3511386"/>
            <a:ext cx="2811348" cy="20178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C9D69E-402B-482B-BFCF-AFF9E016679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259738" y="3958662"/>
            <a:ext cx="3273884" cy="2276168"/>
          </a:xfrm>
          <a:prstGeom prst="rect">
            <a:avLst/>
          </a:prstGeom>
        </p:spPr>
      </p:pic>
      <p:pic>
        <p:nvPicPr>
          <p:cNvPr id="18" name="Picture 2" descr="Image result for Lightning Bolts clip art">
            <a:extLst>
              <a:ext uri="{FF2B5EF4-FFF2-40B4-BE49-F238E27FC236}">
                <a16:creationId xmlns:a16="http://schemas.microsoft.com/office/drawing/2014/main" id="{D9A4CBD9-5AC5-4E96-940B-3F8A43345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679" y="2218488"/>
            <a:ext cx="3877549" cy="287825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56B8F8-1591-4386-BFFA-CEE5993504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23986" y="2443483"/>
            <a:ext cx="3346994" cy="19752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6C7C789-47B4-4007-9F1C-62A84DC2BCFB}"/>
              </a:ext>
            </a:extLst>
          </p:cNvPr>
          <p:cNvSpPr/>
          <p:nvPr/>
        </p:nvSpPr>
        <p:spPr>
          <a:xfrm>
            <a:off x="2132746" y="2044966"/>
            <a:ext cx="122539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9525">
                  <a:noFill/>
                  <a:prstDash val="solid"/>
                </a:ln>
                <a:latin typeface="Aharoni" panose="02010803020104030203" pitchFamily="2" charset="-79"/>
                <a:cs typeface="Aharoni" panose="02010803020104030203" pitchFamily="2" charset="-79"/>
              </a:rPr>
              <a:t> MECHANICALLY </a:t>
            </a:r>
            <a:r>
              <a:rPr lang="en-US" sz="3600" dirty="0">
                <a:ln w="9525">
                  <a:noFill/>
                  <a:prstDash val="solid"/>
                </a:ln>
                <a:latin typeface="Aharoni" panose="02010803020104030203" pitchFamily="2" charset="-79"/>
                <a:cs typeface="Aharoni" panose="02010803020104030203" pitchFamily="2" charset="-79"/>
              </a:rPr>
              <a:t>&amp;</a:t>
            </a:r>
            <a:r>
              <a:rPr lang="en-US" sz="3200" dirty="0">
                <a:ln w="9525">
                  <a:noFill/>
                  <a:prstDash val="solid"/>
                </a:ln>
                <a:latin typeface="Aharoni" panose="02010803020104030203" pitchFamily="2" charset="-79"/>
                <a:cs typeface="Aharoni" panose="02010803020104030203" pitchFamily="2" charset="-79"/>
              </a:rPr>
              <a:t> ELECTRICALLY</a:t>
            </a:r>
            <a:endParaRPr lang="en-US" sz="4400" dirty="0">
              <a:ln w="9525">
                <a:noFill/>
                <a:prstDash val="solid"/>
              </a:ln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2B74348D-E08E-4867-B0B1-8F63C6976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" y="5223878"/>
            <a:ext cx="1661136" cy="166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16C5E3-6F60-4667-A124-B230B6947BA6}"/>
              </a:ext>
            </a:extLst>
          </p:cNvPr>
          <p:cNvSpPr txBox="1"/>
          <p:nvPr/>
        </p:nvSpPr>
        <p:spPr>
          <a:xfrm>
            <a:off x="1337481" y="5869780"/>
            <a:ext cx="209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 Non-Leaching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9F123D-8D50-4A41-A394-1402513144B1}"/>
              </a:ext>
            </a:extLst>
          </p:cNvPr>
          <p:cNvSpPr txBox="1"/>
          <p:nvPr/>
        </p:nvSpPr>
        <p:spPr>
          <a:xfrm>
            <a:off x="4695496" y="565693"/>
            <a:ext cx="7602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MS Gothic" panose="020B0609070205080204" pitchFamily="49" charset="-128"/>
                <a:ea typeface="MS Gothic" panose="020B0609070205080204" pitchFamily="49" charset="-128"/>
                <a:cs typeface="Arial" panose="020B0604020202020204" pitchFamily="34" charset="0"/>
              </a:rPr>
              <a:t>24/7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A2B235-F60C-4C53-ABD3-1CDCB91DD0EC}"/>
              </a:ext>
            </a:extLst>
          </p:cNvPr>
          <p:cNvSpPr txBox="1"/>
          <p:nvPr/>
        </p:nvSpPr>
        <p:spPr>
          <a:xfrm>
            <a:off x="1738152" y="-435534"/>
            <a:ext cx="609728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</a:p>
          <a:p>
            <a:pPr algn="ctr"/>
            <a:r>
              <a:rPr lang="en-US" sz="2800" i="1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	</a:t>
            </a:r>
            <a:r>
              <a:rPr lang="en-US" sz="9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works 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64DE2D-636E-4E00-96B7-D99FD3CA53C3}"/>
              </a:ext>
            </a:extLst>
          </p:cNvPr>
          <p:cNvSpPr txBox="1"/>
          <p:nvPr/>
        </p:nvSpPr>
        <p:spPr>
          <a:xfrm>
            <a:off x="-2125054" y="2266347"/>
            <a:ext cx="7602679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 Black" panose="020B0A04020102020204" pitchFamily="34" charset="0"/>
                <a:cs typeface="Arial" panose="020B0604020202020204" pitchFamily="34" charset="0"/>
              </a:rPr>
              <a:t>RUPTURES </a:t>
            </a:r>
          </a:p>
          <a:p>
            <a:pPr algn="ct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448A0D-66B9-4462-A009-48E83A5C2770}"/>
              </a:ext>
            </a:extLst>
          </p:cNvPr>
          <p:cNvSpPr txBox="1"/>
          <p:nvPr/>
        </p:nvSpPr>
        <p:spPr>
          <a:xfrm>
            <a:off x="-1913387" y="3892106"/>
            <a:ext cx="741478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 Black" panose="020B0A04020102020204" pitchFamily="34" charset="0"/>
                <a:cs typeface="Arial" panose="020B0604020202020204" pitchFamily="34" charset="0"/>
              </a:rPr>
              <a:t>ZAPS </a:t>
            </a:r>
          </a:p>
          <a:p>
            <a:pPr algn="ctr"/>
            <a:endParaRPr lang="en-US" sz="1400" b="1" dirty="0">
              <a:solidFill>
                <a:srgbClr val="005EE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phic 9" descr="Badge with solid fill">
            <a:extLst>
              <a:ext uri="{FF2B5EF4-FFF2-40B4-BE49-F238E27FC236}">
                <a16:creationId xmlns:a16="http://schemas.microsoft.com/office/drawing/2014/main" id="{FF4DB108-7B59-4EBA-AE73-C0EAC0DF31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67210" y="2789016"/>
            <a:ext cx="1141884" cy="1141884"/>
          </a:xfrm>
          <a:prstGeom prst="rect">
            <a:avLst/>
          </a:prstGeom>
        </p:spPr>
      </p:pic>
      <p:pic>
        <p:nvPicPr>
          <p:cNvPr id="16" name="Graphic 15" descr="Badge 1 with solid fill">
            <a:extLst>
              <a:ext uri="{FF2B5EF4-FFF2-40B4-BE49-F238E27FC236}">
                <a16:creationId xmlns:a16="http://schemas.microsoft.com/office/drawing/2014/main" id="{10ACC171-B583-4EDE-BD72-2A8CED8D07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24325" y="1106306"/>
            <a:ext cx="1141884" cy="11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967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5B7D69A7-5335-44A3-B98A-A3CB8BB86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7" y="2319490"/>
            <a:ext cx="3944794" cy="394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5421654-F2BA-4A3F-AAA5-ECEE7EBD0927}"/>
              </a:ext>
            </a:extLst>
          </p:cNvPr>
          <p:cNvSpPr txBox="1"/>
          <p:nvPr/>
        </p:nvSpPr>
        <p:spPr>
          <a:xfrm>
            <a:off x="-55463" y="1501917"/>
            <a:ext cx="5442087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ONE TIME</a:t>
            </a:r>
          </a:p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 APPLICATION</a:t>
            </a:r>
          </a:p>
          <a:p>
            <a:pPr algn="ctr"/>
            <a:r>
              <a:rPr lang="en-US" sz="1200" dirty="0">
                <a:latin typeface="Century Gothic" panose="020B0502020202020204" pitchFamily="34" charset="0"/>
              </a:rPr>
              <a:t>           OVALENTLY BONDED for the life of the product</a:t>
            </a:r>
          </a:p>
          <a:p>
            <a:pPr algn="ctr"/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D70DFA-C6C2-458E-8733-54FA4DE6119A}"/>
              </a:ext>
            </a:extLst>
          </p:cNvPr>
          <p:cNvSpPr/>
          <p:nvPr/>
        </p:nvSpPr>
        <p:spPr>
          <a:xfrm>
            <a:off x="0" y="0"/>
            <a:ext cx="12205009" cy="13827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906FDBD7-E306-4FB6-8988-0AD020D0A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58" r="18416" b="1134"/>
          <a:stretch/>
        </p:blipFill>
        <p:spPr>
          <a:xfrm>
            <a:off x="5856271" y="1989767"/>
            <a:ext cx="5796058" cy="37095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ACE21465-992A-4B6B-98A3-A441B12BB75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007" y="2821927"/>
            <a:ext cx="2241011" cy="23903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6C7C789-47B4-4007-9F1C-62A84DC2BCFB}"/>
              </a:ext>
            </a:extLst>
          </p:cNvPr>
          <p:cNvSpPr/>
          <p:nvPr/>
        </p:nvSpPr>
        <p:spPr>
          <a:xfrm>
            <a:off x="13009" y="203563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9525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APPLICATION MADE EASY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BC7D7E-535D-4992-9286-B53E1C6FD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7416">
            <a:off x="5591339" y="2659134"/>
            <a:ext cx="3594417" cy="353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6D7C0F7-718D-4B53-B829-37EF9D47C00D}"/>
              </a:ext>
            </a:extLst>
          </p:cNvPr>
          <p:cNvSpPr txBox="1"/>
          <p:nvPr/>
        </p:nvSpPr>
        <p:spPr>
          <a:xfrm rot="5400000">
            <a:off x="9610986" y="4441399"/>
            <a:ext cx="4598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nanotechnology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 descr="A picture containing food, chocolate&#10;&#10;Description automatically generated">
            <a:extLst>
              <a:ext uri="{FF2B5EF4-FFF2-40B4-BE49-F238E27FC236}">
                <a16:creationId xmlns:a16="http://schemas.microsoft.com/office/drawing/2014/main" id="{2707C51B-757F-48C9-9B74-51C3EAF460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300" y="4027832"/>
            <a:ext cx="3101449" cy="1570599"/>
          </a:xfrm>
          <a:prstGeom prst="rect">
            <a:avLst/>
          </a:prstGeom>
        </p:spPr>
      </p:pic>
      <p:pic>
        <p:nvPicPr>
          <p:cNvPr id="8" name="Graphic 7" descr="Chemicals outline">
            <a:extLst>
              <a:ext uri="{FF2B5EF4-FFF2-40B4-BE49-F238E27FC236}">
                <a16:creationId xmlns:a16="http://schemas.microsoft.com/office/drawing/2014/main" id="{5CB374F3-4A4E-4214-8FEC-8D01FB282D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7243359">
            <a:off x="636932" y="2745872"/>
            <a:ext cx="710221" cy="6932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0EA959-8C24-4C42-9BEB-224BB0DA5B2D}"/>
              </a:ext>
            </a:extLst>
          </p:cNvPr>
          <p:cNvSpPr txBox="1"/>
          <p:nvPr/>
        </p:nvSpPr>
        <p:spPr>
          <a:xfrm>
            <a:off x="-27905" y="5759166"/>
            <a:ext cx="6097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ANTI-</a:t>
            </a:r>
            <a:r>
              <a:rPr lang="en-US" sz="24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MICROBIAL</a:t>
            </a:r>
            <a:r>
              <a:rPr 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2C008D-9B0F-4380-A23A-02CF70BB2D11}"/>
              </a:ext>
            </a:extLst>
          </p:cNvPr>
          <p:cNvSpPr txBox="1"/>
          <p:nvPr/>
        </p:nvSpPr>
        <p:spPr>
          <a:xfrm>
            <a:off x="390598" y="6100439"/>
            <a:ext cx="537732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PERMANENT PROTECTION</a:t>
            </a:r>
            <a:endParaRPr lang="en-US" sz="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en-US" sz="14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Picture 15" descr="A picture containing text, electronics, compact disk&#10;&#10;Description automatically generated">
            <a:extLst>
              <a:ext uri="{FF2B5EF4-FFF2-40B4-BE49-F238E27FC236}">
                <a16:creationId xmlns:a16="http://schemas.microsoft.com/office/drawing/2014/main" id="{748D5FB8-C578-4FE1-A5AF-B5351B92E9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7" y="5212307"/>
            <a:ext cx="1762789" cy="155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64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A8FA0D-CDC5-4A54-9514-8BDCC8887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322" t="9091" r="14042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D1A44C-AC75-4483-AF49-554065F3A18D}"/>
              </a:ext>
            </a:extLst>
          </p:cNvPr>
          <p:cNvSpPr/>
          <p:nvPr/>
        </p:nvSpPr>
        <p:spPr>
          <a:xfrm>
            <a:off x="7851648" y="625683"/>
            <a:ext cx="704088" cy="1463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5F4D2D-58CA-48E3-9125-231E4249A543}"/>
              </a:ext>
            </a:extLst>
          </p:cNvPr>
          <p:cNvSpPr txBox="1"/>
          <p:nvPr/>
        </p:nvSpPr>
        <p:spPr>
          <a:xfrm>
            <a:off x="3648635" y="4663989"/>
            <a:ext cx="8310421" cy="460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                                                                                                                                                                              </a:t>
            </a:r>
            <a:r>
              <a:rPr lang="en-US" sz="105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using </a:t>
            </a:r>
            <a:r>
              <a:rPr lang="en-US" sz="105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Cleaner  &amp; Safer Solutions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 to better protect people, wild-life, fabric-life and our planet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AA817C-B1A7-482E-96CC-64401877BF59}"/>
              </a:ext>
            </a:extLst>
          </p:cNvPr>
          <p:cNvSpPr txBox="1"/>
          <p:nvPr/>
        </p:nvSpPr>
        <p:spPr>
          <a:xfrm>
            <a:off x="6342210" y="3499361"/>
            <a:ext cx="7042235" cy="104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Next Generation    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                      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LAUNDRY CARE SYSTEM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08315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5" descr="Background pattern&#10;&#10;Description automatically generated">
            <a:extLst>
              <a:ext uri="{FF2B5EF4-FFF2-40B4-BE49-F238E27FC236}">
                <a16:creationId xmlns:a16="http://schemas.microsoft.com/office/drawing/2014/main" id="{23488AE2-DB9D-47F5-90CC-CBDA6574B5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58" r="18416" b="113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793F025-F5C9-422B-8B4C-024E099C9D28}"/>
              </a:ext>
            </a:extLst>
          </p:cNvPr>
          <p:cNvSpPr/>
          <p:nvPr/>
        </p:nvSpPr>
        <p:spPr>
          <a:xfrm>
            <a:off x="3648674" y="2998139"/>
            <a:ext cx="8597609" cy="107701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3E2942-E48D-454A-A840-77058F971FFD}"/>
              </a:ext>
            </a:extLst>
          </p:cNvPr>
          <p:cNvSpPr txBox="1"/>
          <p:nvPr/>
        </p:nvSpPr>
        <p:spPr>
          <a:xfrm>
            <a:off x="5120840" y="3336588"/>
            <a:ext cx="72364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When                                        is no longer good enough</a:t>
            </a:r>
          </a:p>
        </p:txBody>
      </p:sp>
      <p:pic>
        <p:nvPicPr>
          <p:cNvPr id="12" name="Picture 11" descr="A picture containing text, electronics, compact disk&#10;&#10;Description automatically generated">
            <a:extLst>
              <a:ext uri="{FF2B5EF4-FFF2-40B4-BE49-F238E27FC236}">
                <a16:creationId xmlns:a16="http://schemas.microsoft.com/office/drawing/2014/main" id="{93A4443B-C61C-40F1-83D7-D14BA7A183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40" y="1125458"/>
            <a:ext cx="5465423" cy="48223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4A7E1E-F2DD-4A62-8634-880984F2086E}"/>
              </a:ext>
            </a:extLst>
          </p:cNvPr>
          <p:cNvSpPr txBox="1"/>
          <p:nvPr/>
        </p:nvSpPr>
        <p:spPr>
          <a:xfrm>
            <a:off x="5901111" y="3244255"/>
            <a:ext cx="63463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Visibly Clean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199268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6AA4647-EBF6-49D6-BEE0-100E4BA83DBF}"/>
              </a:ext>
            </a:extLst>
          </p:cNvPr>
          <p:cNvSpPr/>
          <p:nvPr/>
        </p:nvSpPr>
        <p:spPr>
          <a:xfrm>
            <a:off x="350519" y="4621488"/>
            <a:ext cx="11490959" cy="2137247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B23F2A-1703-4C0B-80E7-50E02A740A65}"/>
              </a:ext>
            </a:extLst>
          </p:cNvPr>
          <p:cNvSpPr/>
          <p:nvPr/>
        </p:nvSpPr>
        <p:spPr>
          <a:xfrm>
            <a:off x="350520" y="8109"/>
            <a:ext cx="11490959" cy="1807044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2" descr="See the source image">
            <a:extLst>
              <a:ext uri="{FF2B5EF4-FFF2-40B4-BE49-F238E27FC236}">
                <a16:creationId xmlns:a16="http://schemas.microsoft.com/office/drawing/2014/main" id="{D39B861E-FB26-4CB4-8106-8BE8CDCE6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1" y="1812973"/>
            <a:ext cx="11490958" cy="431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9A973640-0DCA-45BA-BE96-DDCAE96EA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04" y="2042773"/>
            <a:ext cx="3708058" cy="364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D91D1F-6C04-4338-BA21-FF66B6E612B1}"/>
              </a:ext>
            </a:extLst>
          </p:cNvPr>
          <p:cNvSpPr txBox="1"/>
          <p:nvPr/>
        </p:nvSpPr>
        <p:spPr>
          <a:xfrm>
            <a:off x="254985" y="397200"/>
            <a:ext cx="11319309" cy="92333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tabLst>
                <a:tab pos="5148263" algn="l"/>
              </a:tabLst>
            </a:pPr>
            <a:r>
              <a:rPr lang="en-US" sz="5400" b="1" dirty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PERFORMANCE I RESULTS</a:t>
            </a:r>
          </a:p>
        </p:txBody>
      </p:sp>
    </p:spTree>
    <p:extLst>
      <p:ext uri="{BB962C8B-B14F-4D97-AF65-F5344CB8AC3E}">
        <p14:creationId xmlns:p14="http://schemas.microsoft.com/office/powerpoint/2010/main" val="11213971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5AEAF8-5315-44EE-80C5-2D2DDF71BA99}"/>
              </a:ext>
            </a:extLst>
          </p:cNvPr>
          <p:cNvSpPr/>
          <p:nvPr/>
        </p:nvSpPr>
        <p:spPr>
          <a:xfrm>
            <a:off x="350519" y="4621488"/>
            <a:ext cx="11490959" cy="2236512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770" name="Picture 2" descr="See the source image">
            <a:extLst>
              <a:ext uri="{FF2B5EF4-FFF2-40B4-BE49-F238E27FC236}">
                <a16:creationId xmlns:a16="http://schemas.microsoft.com/office/drawing/2014/main" id="{DD7F69E7-AA78-4173-B738-86DB12C9C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7" y="1613043"/>
            <a:ext cx="11490959" cy="475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B23F2A-1703-4C0B-80E7-50E02A740A65}"/>
              </a:ext>
            </a:extLst>
          </p:cNvPr>
          <p:cNvSpPr/>
          <p:nvPr/>
        </p:nvSpPr>
        <p:spPr>
          <a:xfrm>
            <a:off x="350520" y="8108"/>
            <a:ext cx="11490959" cy="1604935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D91D1F-6C04-4338-BA21-FF66B6E612B1}"/>
              </a:ext>
            </a:extLst>
          </p:cNvPr>
          <p:cNvSpPr txBox="1"/>
          <p:nvPr/>
        </p:nvSpPr>
        <p:spPr>
          <a:xfrm>
            <a:off x="350519" y="311791"/>
            <a:ext cx="11319309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tabLst>
                <a:tab pos="5148263" algn="l"/>
              </a:tabLst>
            </a:pPr>
            <a:r>
              <a:rPr lang="en-US" sz="6000" b="1" dirty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LABORATORY I RESULTS</a:t>
            </a:r>
          </a:p>
        </p:txBody>
      </p:sp>
    </p:spTree>
    <p:extLst>
      <p:ext uri="{BB962C8B-B14F-4D97-AF65-F5344CB8AC3E}">
        <p14:creationId xmlns:p14="http://schemas.microsoft.com/office/powerpoint/2010/main" val="30342337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3A18E1A-58A3-4A58-A033-104569A62691}"/>
              </a:ext>
            </a:extLst>
          </p:cNvPr>
          <p:cNvSpPr/>
          <p:nvPr/>
        </p:nvSpPr>
        <p:spPr>
          <a:xfrm>
            <a:off x="0" y="0"/>
            <a:ext cx="12192000" cy="1536269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C7C789-47B4-4007-9F1C-62A84DC2BCFB}"/>
              </a:ext>
            </a:extLst>
          </p:cNvPr>
          <p:cNvSpPr/>
          <p:nvPr/>
        </p:nvSpPr>
        <p:spPr>
          <a:xfrm>
            <a:off x="0" y="206972"/>
            <a:ext cx="12192000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9525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ANTI_MICROBIAL PROTECTION</a:t>
            </a:r>
            <a:endParaRPr lang="en-US" sz="5400" dirty="0">
              <a:ln w="9525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dirty="0">
                <a:ln w="9525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QUALITY CONTROL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3D893-D3E3-41A4-AEA5-90009DEAD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0200" y="3674960"/>
            <a:ext cx="4262714" cy="2822923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29AFD99-2C7E-4E2C-A121-EFE2A3301525}"/>
              </a:ext>
            </a:extLst>
          </p:cNvPr>
          <p:cNvSpPr txBox="1">
            <a:spLocks/>
          </p:cNvSpPr>
          <p:nvPr/>
        </p:nvSpPr>
        <p:spPr>
          <a:xfrm>
            <a:off x="1079931" y="2260967"/>
            <a:ext cx="6739378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Century Gothic" panose="020B0502020202020204" pitchFamily="34" charset="0"/>
                <a:cs typeface="Arial" panose="020B0604020202020204" pitchFamily="34" charset="0"/>
              </a:rPr>
              <a:t>NO-VERIFICATION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32A937-0284-46F8-A5FA-BB7A9BD6C92F}"/>
              </a:ext>
            </a:extLst>
          </p:cNvPr>
          <p:cNvSpPr txBox="1"/>
          <p:nvPr/>
        </p:nvSpPr>
        <p:spPr>
          <a:xfrm>
            <a:off x="6652916" y="2818625"/>
            <a:ext cx="5401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dirty="0">
                <a:latin typeface="Century Gothic" panose="020B0502020202020204" pitchFamily="34" charset="0"/>
                <a:cs typeface="Arial" panose="020B0604020202020204" pitchFamily="34" charset="0"/>
              </a:rPr>
              <a:t>REAL TIME</a:t>
            </a:r>
            <a:r>
              <a:rPr lang="en-US" sz="2000" dirty="0">
                <a:latin typeface="Century Gothic" panose="020B0502020202020204" pitchFamily="34" charset="0"/>
                <a:cs typeface="Arial" panose="020B0604020202020204" pitchFamily="34" charset="0"/>
              </a:rPr>
              <a:t> - </a:t>
            </a:r>
            <a:r>
              <a:rPr lang="en-US" sz="2000" b="1" dirty="0">
                <a:latin typeface="Century Gothic" panose="020B0502020202020204" pitchFamily="34" charset="0"/>
                <a:cs typeface="Arial" panose="020B0604020202020204" pitchFamily="34" charset="0"/>
              </a:rPr>
              <a:t>VERIFICATION </a:t>
            </a:r>
            <a:endParaRPr lang="en-US" sz="16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DA53CF-E6A5-4152-88B9-5016149FBFD4}"/>
              </a:ext>
            </a:extLst>
          </p:cNvPr>
          <p:cNvSpPr txBox="1"/>
          <p:nvPr/>
        </p:nvSpPr>
        <p:spPr>
          <a:xfrm>
            <a:off x="6412016" y="2127279"/>
            <a:ext cx="7164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66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with </a:t>
            </a:r>
            <a:r>
              <a:rPr lang="en-US" sz="3600" b="1" dirty="0">
                <a:solidFill>
                  <a:srgbClr val="0066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CLEANOVATION</a:t>
            </a:r>
            <a:endParaRPr lang="en-US" sz="600" b="1" dirty="0"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E20CB6-E223-461D-891C-DD68BD5DEC06}"/>
              </a:ext>
            </a:extLst>
          </p:cNvPr>
          <p:cNvSpPr/>
          <p:nvPr/>
        </p:nvSpPr>
        <p:spPr>
          <a:xfrm>
            <a:off x="1105821" y="3676882"/>
            <a:ext cx="4262714" cy="28190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93AAFB03-D9CA-4A99-AAA3-AA0CD676A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878" y="3906887"/>
            <a:ext cx="2228599" cy="222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4A4294-AA8B-4CA1-94EE-13231D7AEF4D}"/>
              </a:ext>
            </a:extLst>
          </p:cNvPr>
          <p:cNvSpPr txBox="1"/>
          <p:nvPr/>
        </p:nvSpPr>
        <p:spPr>
          <a:xfrm>
            <a:off x="769315" y="2170938"/>
            <a:ext cx="7164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without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CLEANOVATION</a:t>
            </a:r>
            <a:endParaRPr lang="en-US" sz="6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4" descr="See the source image">
            <a:extLst>
              <a:ext uri="{FF2B5EF4-FFF2-40B4-BE49-F238E27FC236}">
                <a16:creationId xmlns:a16="http://schemas.microsoft.com/office/drawing/2014/main" id="{41DF71E9-0CF5-43DB-B00F-6A2E6B1D1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723">
            <a:off x="4465587" y="3391797"/>
            <a:ext cx="3292170" cy="190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B3C4CF-AF9B-4750-80CA-8AFB7BBE531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9229" y="4078348"/>
            <a:ext cx="3352800" cy="146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DBE6EC4-410C-4599-AD6B-B88BD58DDD46}"/>
              </a:ext>
            </a:extLst>
          </p:cNvPr>
          <p:cNvSpPr/>
          <p:nvPr/>
        </p:nvSpPr>
        <p:spPr>
          <a:xfrm>
            <a:off x="0" y="0"/>
            <a:ext cx="12192000" cy="26237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ADE22623-4140-4598-8F05-68A79CD7D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3767" y="-1903795"/>
            <a:ext cx="16290127" cy="1171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14" descr="A picture containing chart&#10;&#10;Description automatically generated">
            <a:extLst>
              <a:ext uri="{FF2B5EF4-FFF2-40B4-BE49-F238E27FC236}">
                <a16:creationId xmlns:a16="http://schemas.microsoft.com/office/drawing/2014/main" id="{1FADBB65-F95E-4A4A-8E14-4604AB8FB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829" y="1044181"/>
            <a:ext cx="5384900" cy="5584324"/>
          </a:xfrm>
          <a:ln>
            <a:noFill/>
          </a:ln>
          <a:scene3d>
            <a:camera prst="isometricOffAxis2Top"/>
            <a:lightRig rig="threePt" dir="t"/>
          </a:scene3d>
        </p:spPr>
      </p:pic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C61213CD-A2A1-4D23-AA15-7A4EE0A99034}"/>
              </a:ext>
            </a:extLst>
          </p:cNvPr>
          <p:cNvSpPr/>
          <p:nvPr/>
        </p:nvSpPr>
        <p:spPr>
          <a:xfrm flipH="1">
            <a:off x="507916" y="341841"/>
            <a:ext cx="2653533" cy="203106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1984"/>
              <a:gd name="adj6" fmla="val -5369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Unprotected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Sheets</a:t>
            </a:r>
          </a:p>
        </p:txBody>
      </p:sp>
      <p:sp>
        <p:nvSpPr>
          <p:cNvPr id="22" name="Callout: Bent Line 21">
            <a:extLst>
              <a:ext uri="{FF2B5EF4-FFF2-40B4-BE49-F238E27FC236}">
                <a16:creationId xmlns:a16="http://schemas.microsoft.com/office/drawing/2014/main" id="{304B5DFD-0961-47AE-A6A5-34D8D36BA71F}"/>
              </a:ext>
            </a:extLst>
          </p:cNvPr>
          <p:cNvSpPr/>
          <p:nvPr/>
        </p:nvSpPr>
        <p:spPr>
          <a:xfrm>
            <a:off x="9206523" y="341841"/>
            <a:ext cx="2471567" cy="203106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0471"/>
              <a:gd name="adj6" fmla="val -81307"/>
            </a:avLst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Protected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Sheets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503A13-245D-4FD8-A960-4213972378C2}"/>
              </a:ext>
            </a:extLst>
          </p:cNvPr>
          <p:cNvSpPr txBox="1"/>
          <p:nvPr/>
        </p:nvSpPr>
        <p:spPr>
          <a:xfrm>
            <a:off x="3156664" y="377215"/>
            <a:ext cx="60972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ANTI-</a:t>
            </a:r>
            <a:r>
              <a:rPr lang="en-US" sz="44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MICROBIAL</a:t>
            </a:r>
            <a:r>
              <a:rPr lang="en-US" sz="44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Reduces                               Unwanted Bacteria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B3D5FE-A790-49AB-91B2-8A865CCB0EE2}"/>
              </a:ext>
            </a:extLst>
          </p:cNvPr>
          <p:cNvSpPr txBox="1">
            <a:spLocks/>
          </p:cNvSpPr>
          <p:nvPr/>
        </p:nvSpPr>
        <p:spPr>
          <a:xfrm>
            <a:off x="217714" y="-109127"/>
            <a:ext cx="13016644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latin typeface="Century Gothic" panose="020B0502020202020204" pitchFamily="34" charset="0"/>
                <a:cs typeface="Arial" panose="020B0604020202020204" pitchFamily="34" charset="0"/>
              </a:rPr>
              <a:t>CONVENTIONAL  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                                                                                    </a:t>
            </a:r>
            <a:r>
              <a:rPr lang="en-US" sz="20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CLEANOVATION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166520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llout: Bent Line 18">
            <a:extLst>
              <a:ext uri="{FF2B5EF4-FFF2-40B4-BE49-F238E27FC236}">
                <a16:creationId xmlns:a16="http://schemas.microsoft.com/office/drawing/2014/main" id="{EE528711-B8BE-4265-B0AA-6A326F054537}"/>
              </a:ext>
            </a:extLst>
          </p:cNvPr>
          <p:cNvSpPr/>
          <p:nvPr/>
        </p:nvSpPr>
        <p:spPr>
          <a:xfrm flipH="1">
            <a:off x="-7" y="2623782"/>
            <a:ext cx="6016753" cy="42551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5425"/>
              <a:gd name="adj6" fmla="val -473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</a:t>
            </a:r>
          </a:p>
        </p:txBody>
      </p:sp>
      <p:sp>
        <p:nvSpPr>
          <p:cNvPr id="18" name="Callout: Bent Line 17">
            <a:extLst>
              <a:ext uri="{FF2B5EF4-FFF2-40B4-BE49-F238E27FC236}">
                <a16:creationId xmlns:a16="http://schemas.microsoft.com/office/drawing/2014/main" id="{282077D3-8D81-4A03-BEBA-5C28E98C0B70}"/>
              </a:ext>
            </a:extLst>
          </p:cNvPr>
          <p:cNvSpPr/>
          <p:nvPr/>
        </p:nvSpPr>
        <p:spPr>
          <a:xfrm>
            <a:off x="6016751" y="2623782"/>
            <a:ext cx="6175249" cy="42551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6317"/>
              <a:gd name="adj6" fmla="val -63022"/>
            </a:avLst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DBE6EC4-410C-4599-AD6B-B88BD58DDD46}"/>
              </a:ext>
            </a:extLst>
          </p:cNvPr>
          <p:cNvSpPr/>
          <p:nvPr/>
        </p:nvSpPr>
        <p:spPr>
          <a:xfrm>
            <a:off x="0" y="0"/>
            <a:ext cx="12192000" cy="262378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C61213CD-A2A1-4D23-AA15-7A4EE0A99034}"/>
              </a:ext>
            </a:extLst>
          </p:cNvPr>
          <p:cNvSpPr/>
          <p:nvPr/>
        </p:nvSpPr>
        <p:spPr>
          <a:xfrm flipH="1">
            <a:off x="507916" y="341841"/>
            <a:ext cx="2653533" cy="203106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5425"/>
              <a:gd name="adj6" fmla="val -473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Unprotected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Sheets</a:t>
            </a:r>
          </a:p>
        </p:txBody>
      </p:sp>
      <p:sp>
        <p:nvSpPr>
          <p:cNvPr id="22" name="Callout: Bent Line 21">
            <a:extLst>
              <a:ext uri="{FF2B5EF4-FFF2-40B4-BE49-F238E27FC236}">
                <a16:creationId xmlns:a16="http://schemas.microsoft.com/office/drawing/2014/main" id="{304B5DFD-0961-47AE-A6A5-34D8D36BA71F}"/>
              </a:ext>
            </a:extLst>
          </p:cNvPr>
          <p:cNvSpPr/>
          <p:nvPr/>
        </p:nvSpPr>
        <p:spPr>
          <a:xfrm>
            <a:off x="9206523" y="341841"/>
            <a:ext cx="2471567" cy="203106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6317"/>
              <a:gd name="adj6" fmla="val -63022"/>
            </a:avLst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Protected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Sheets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503A13-245D-4FD8-A960-4213972378C2}"/>
              </a:ext>
            </a:extLst>
          </p:cNvPr>
          <p:cNvSpPr txBox="1"/>
          <p:nvPr/>
        </p:nvSpPr>
        <p:spPr>
          <a:xfrm>
            <a:off x="3156664" y="377215"/>
            <a:ext cx="60972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ANTI-</a:t>
            </a:r>
            <a:r>
              <a:rPr lang="en-US" sz="44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MICROBIAL</a:t>
            </a:r>
            <a:r>
              <a:rPr lang="en-US" sz="44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Reduces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haroni" panose="02010803020104030203" pitchFamily="2" charset="-79"/>
              </a:rPr>
              <a:t>Odor-Causing Bacteria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10DA75-8296-4075-84D4-2A112AC82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61" y="3645981"/>
            <a:ext cx="2501241" cy="252622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D17DAB5-7F39-456E-84F3-00EF83E538A4}"/>
              </a:ext>
            </a:extLst>
          </p:cNvPr>
          <p:cNvSpPr txBox="1">
            <a:spLocks/>
          </p:cNvSpPr>
          <p:nvPr/>
        </p:nvSpPr>
        <p:spPr>
          <a:xfrm>
            <a:off x="217714" y="-109127"/>
            <a:ext cx="13016644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en-US" sz="2000" b="1" dirty="0">
                <a:latin typeface="Century Gothic" panose="020B0502020202020204" pitchFamily="34" charset="0"/>
                <a:cs typeface="Arial" panose="020B0604020202020204" pitchFamily="34" charset="0"/>
              </a:rPr>
              <a:t>CONVENTIONAL   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                                                                                       </a:t>
            </a:r>
            <a:r>
              <a:rPr lang="en-US" sz="20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CLEANOVATION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442C39-39E6-40F9-92E6-D04D60DBF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2399" y="3300176"/>
            <a:ext cx="5746057" cy="328350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8873268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7E2E63-6DD4-4637-BF48-725E883866C0}"/>
              </a:ext>
            </a:extLst>
          </p:cNvPr>
          <p:cNvSpPr/>
          <p:nvPr/>
        </p:nvSpPr>
        <p:spPr>
          <a:xfrm>
            <a:off x="0" y="-40088"/>
            <a:ext cx="12192000" cy="1536269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36090-D049-43D1-AE35-2037612B39B5}"/>
              </a:ext>
            </a:extLst>
          </p:cNvPr>
          <p:cNvSpPr/>
          <p:nvPr/>
        </p:nvSpPr>
        <p:spPr>
          <a:xfrm>
            <a:off x="0" y="135945"/>
            <a:ext cx="12192000" cy="1184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  </a:t>
            </a:r>
          </a:p>
          <a:p>
            <a:pPr algn="ctr"/>
            <a:endParaRPr lang="en-US" sz="24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  </a:t>
            </a: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Test Results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32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en-US" sz="32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endParaRPr lang="en-US" sz="24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 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9AC772-882C-4056-ADF0-718A7D32B2D3}"/>
              </a:ext>
            </a:extLst>
          </p:cNvPr>
          <p:cNvSpPr/>
          <p:nvPr/>
        </p:nvSpPr>
        <p:spPr>
          <a:xfrm>
            <a:off x="3019935" y="2863032"/>
            <a:ext cx="12192000" cy="1334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   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1"/>
                </a:solidFill>
                <a:latin typeface="Century Gothic" panose="020B0502020202020204" pitchFamily="34" charset="0"/>
              </a:rPr>
              <a:t>Anti-Microbial Reduction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1"/>
                </a:solidFill>
                <a:latin typeface="Century Gothic" panose="020B0502020202020204" pitchFamily="34" charset="0"/>
              </a:rPr>
              <a:t>Mold Control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chemeClr val="tx1"/>
                </a:solidFill>
                <a:latin typeface="Century Gothic" panose="020B0502020202020204" pitchFamily="34" charset="0"/>
              </a:rPr>
              <a:t>Extended Textile Life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             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</a:t>
            </a:r>
          </a:p>
        </p:txBody>
      </p:sp>
      <p:pic>
        <p:nvPicPr>
          <p:cNvPr id="2056" name="Picture 8" descr="See the source image">
            <a:extLst>
              <a:ext uri="{FF2B5EF4-FFF2-40B4-BE49-F238E27FC236}">
                <a16:creationId xmlns:a16="http://schemas.microsoft.com/office/drawing/2014/main" id="{2214C3CE-302B-4F5B-8F34-6E99AA963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358" y="2743539"/>
            <a:ext cx="1573164" cy="157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5D7407-192F-4A2F-BDD4-197414B9202E}"/>
              </a:ext>
            </a:extLst>
          </p:cNvPr>
          <p:cNvSpPr/>
          <p:nvPr/>
        </p:nvSpPr>
        <p:spPr>
          <a:xfrm>
            <a:off x="0" y="5673798"/>
            <a:ext cx="12192000" cy="118420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516C2EB-C04A-4DC8-B00E-FCBC429FE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939" y="4802661"/>
            <a:ext cx="1766294" cy="1790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8ED5EE-9786-4B11-8098-35B410437708}"/>
              </a:ext>
            </a:extLst>
          </p:cNvPr>
          <p:cNvSpPr txBox="1"/>
          <p:nvPr/>
        </p:nvSpPr>
        <p:spPr>
          <a:xfrm>
            <a:off x="6009555" y="6072445"/>
            <a:ext cx="721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The Blueprint for a Healthier Cruise </a:t>
            </a:r>
          </a:p>
        </p:txBody>
      </p:sp>
    </p:spTree>
    <p:extLst>
      <p:ext uri="{BB962C8B-B14F-4D97-AF65-F5344CB8AC3E}">
        <p14:creationId xmlns:p14="http://schemas.microsoft.com/office/powerpoint/2010/main" val="35897574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8A0C43-7189-4260-A04A-197C0FAAC8E1}"/>
              </a:ext>
            </a:extLst>
          </p:cNvPr>
          <p:cNvSpPr/>
          <p:nvPr/>
        </p:nvSpPr>
        <p:spPr>
          <a:xfrm>
            <a:off x="868499" y="2720751"/>
            <a:ext cx="6948569" cy="311157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620226-013B-4F2F-BB87-D560DE82280A}"/>
              </a:ext>
            </a:extLst>
          </p:cNvPr>
          <p:cNvSpPr/>
          <p:nvPr/>
        </p:nvSpPr>
        <p:spPr>
          <a:xfrm>
            <a:off x="1575099" y="1111392"/>
            <a:ext cx="12041309" cy="1334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 Black" panose="020B0A04020102020204" pitchFamily="34" charset="0"/>
              </a:rPr>
              <a:t>   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        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Log Reduction       Percent Reduction     Times Smaller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en-US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Arial Black" panose="020B0A04020102020204" pitchFamily="34" charset="0"/>
              </a:rPr>
              <a:t>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9D835E-0D9A-415C-937F-8186119FA316}"/>
              </a:ext>
            </a:extLst>
          </p:cNvPr>
          <p:cNvSpPr txBox="1"/>
          <p:nvPr/>
        </p:nvSpPr>
        <p:spPr>
          <a:xfrm>
            <a:off x="399355" y="6148137"/>
            <a:ext cx="6244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CFU (Colony Forming Units)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*ASTM E2149 Standard Laboratory Test Method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863D37-7894-4C2E-8AD7-5A5D8CFE1B74}"/>
              </a:ext>
            </a:extLst>
          </p:cNvPr>
          <p:cNvSpPr/>
          <p:nvPr/>
        </p:nvSpPr>
        <p:spPr>
          <a:xfrm>
            <a:off x="6017846" y="2030932"/>
            <a:ext cx="3048000" cy="6771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AF9BB3-FB58-4C53-B6F7-24581965F40D}"/>
              </a:ext>
            </a:extLst>
          </p:cNvPr>
          <p:cNvSpPr/>
          <p:nvPr/>
        </p:nvSpPr>
        <p:spPr>
          <a:xfrm>
            <a:off x="3641868" y="2030932"/>
            <a:ext cx="2009643" cy="66380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4BFC20-FA6E-4C28-BAC5-7E69913C9A15}"/>
              </a:ext>
            </a:extLst>
          </p:cNvPr>
          <p:cNvSpPr txBox="1"/>
          <p:nvPr/>
        </p:nvSpPr>
        <p:spPr>
          <a:xfrm>
            <a:off x="248647" y="1834159"/>
            <a:ext cx="39821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Protection Tested after</a:t>
            </a:r>
          </a:p>
          <a:p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50 WASHES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625F16-5AD5-4DFD-9F06-A82C83BFCF58}"/>
              </a:ext>
            </a:extLst>
          </p:cNvPr>
          <p:cNvSpPr/>
          <p:nvPr/>
        </p:nvSpPr>
        <p:spPr>
          <a:xfrm>
            <a:off x="9487877" y="2030932"/>
            <a:ext cx="1985108" cy="67710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37BD531-52F2-4A5F-BBDF-DAED1F29C31D}"/>
              </a:ext>
            </a:extLst>
          </p:cNvPr>
          <p:cNvSpPr txBox="1">
            <a:spLocks/>
          </p:cNvSpPr>
          <p:nvPr/>
        </p:nvSpPr>
        <p:spPr>
          <a:xfrm>
            <a:off x="94268" y="1005350"/>
            <a:ext cx="13734927" cy="1806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8955EA9-A6A1-425E-983B-EB326C8CDE18}"/>
              </a:ext>
            </a:extLst>
          </p:cNvPr>
          <p:cNvSpPr/>
          <p:nvPr/>
        </p:nvSpPr>
        <p:spPr>
          <a:xfrm>
            <a:off x="0" y="1"/>
            <a:ext cx="12192000" cy="1334179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BAB027-0F46-42BC-8D74-05910F74CC6F}"/>
              </a:ext>
            </a:extLst>
          </p:cNvPr>
          <p:cNvSpPr txBox="1"/>
          <p:nvPr/>
        </p:nvSpPr>
        <p:spPr>
          <a:xfrm>
            <a:off x="0" y="82546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ANTI-MICROBIAL REDUCTION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Test Results*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64514C-7EC3-4231-811C-DF1DEC839E03}"/>
              </a:ext>
            </a:extLst>
          </p:cNvPr>
          <p:cNvSpPr/>
          <p:nvPr/>
        </p:nvSpPr>
        <p:spPr>
          <a:xfrm>
            <a:off x="3794268" y="2183332"/>
            <a:ext cx="2009643" cy="66380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A44780-7A1D-4D59-A23D-14109956F282}"/>
              </a:ext>
            </a:extLst>
          </p:cNvPr>
          <p:cNvSpPr/>
          <p:nvPr/>
        </p:nvSpPr>
        <p:spPr>
          <a:xfrm>
            <a:off x="5898179" y="2028355"/>
            <a:ext cx="3048000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8D9000-22C3-4B67-A4AD-80B524B1D35A}"/>
              </a:ext>
            </a:extLst>
          </p:cNvPr>
          <p:cNvSpPr/>
          <p:nvPr/>
        </p:nvSpPr>
        <p:spPr>
          <a:xfrm>
            <a:off x="9192847" y="2017626"/>
            <a:ext cx="1985108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4D199B-DBD3-4E95-B9DA-F894B126B7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5188" y="3312077"/>
            <a:ext cx="5561643" cy="204079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234C46B-8877-4D60-8CBE-DD2431830BD3}"/>
              </a:ext>
            </a:extLst>
          </p:cNvPr>
          <p:cNvSpPr/>
          <p:nvPr/>
        </p:nvSpPr>
        <p:spPr>
          <a:xfrm>
            <a:off x="3537449" y="2048621"/>
            <a:ext cx="8007902" cy="614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US" sz="32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US" sz="48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5.99</a:t>
            </a:r>
            <a:endParaRPr lang="en-US" sz="36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CB3A83E-7CEF-4B20-926D-5F7078DFD018}"/>
              </a:ext>
            </a:extLst>
          </p:cNvPr>
          <p:cNvSpPr/>
          <p:nvPr/>
        </p:nvSpPr>
        <p:spPr>
          <a:xfrm>
            <a:off x="5938433" y="2055274"/>
            <a:ext cx="8007902" cy="614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US" sz="32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US" sz="4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99.999%         </a:t>
            </a:r>
            <a:endParaRPr lang="en-US" sz="360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9BE0EA-8841-4ECF-8AAF-6F632D4A807D}"/>
              </a:ext>
            </a:extLst>
          </p:cNvPr>
          <p:cNvSpPr/>
          <p:nvPr/>
        </p:nvSpPr>
        <p:spPr>
          <a:xfrm>
            <a:off x="9185513" y="2048621"/>
            <a:ext cx="8007902" cy="614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US" sz="32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100,000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FFDB5F-B6E3-4573-8AFA-4F91870DB0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7119" y="5393460"/>
            <a:ext cx="849993" cy="77272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FC65E6D-8080-4915-9D1B-2E9A868BA816}"/>
              </a:ext>
            </a:extLst>
          </p:cNvPr>
          <p:cNvSpPr/>
          <p:nvPr/>
        </p:nvSpPr>
        <p:spPr>
          <a:xfrm>
            <a:off x="338833" y="5688913"/>
            <a:ext cx="8007902" cy="614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US" sz="32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CFU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897B9D-C001-4BA1-90E1-DFCCC501C00E}"/>
              </a:ext>
            </a:extLst>
          </p:cNvPr>
          <p:cNvSpPr/>
          <p:nvPr/>
        </p:nvSpPr>
        <p:spPr>
          <a:xfrm>
            <a:off x="0" y="2781616"/>
            <a:ext cx="11177955" cy="607293"/>
          </a:xfrm>
          <a:prstGeom prst="rect">
            <a:avLst/>
          </a:prstGeom>
          <a:solidFill>
            <a:srgbClr val="FB3108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73F7C6-FD98-43F2-BCFA-609242B25C95}"/>
              </a:ext>
            </a:extLst>
          </p:cNvPr>
          <p:cNvSpPr/>
          <p:nvPr/>
        </p:nvSpPr>
        <p:spPr>
          <a:xfrm>
            <a:off x="1314735" y="2758611"/>
            <a:ext cx="6217122" cy="614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 MILLION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(CFU) Count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2807B6-4E4B-4813-A7EE-1BDE11F3F0CF}"/>
              </a:ext>
            </a:extLst>
          </p:cNvPr>
          <p:cNvSpPr txBox="1"/>
          <p:nvPr/>
        </p:nvSpPr>
        <p:spPr>
          <a:xfrm>
            <a:off x="227487" y="3500731"/>
            <a:ext cx="22444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E.coli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Staph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MRSA</a:t>
            </a:r>
            <a:endParaRPr lang="en-US" sz="2400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Agency FB" panose="020B0503020202020204" pitchFamily="34" charset="0"/>
                <a:cs typeface="Arial" panose="020B0604020202020204" pitchFamily="34" charset="0"/>
              </a:rPr>
              <a:t>Pseudomonas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latin typeface="Agency FB" panose="020B0503020202020204" pitchFamily="34" charset="0"/>
                <a:cs typeface="Arial" panose="020B0604020202020204" pitchFamily="34" charset="0"/>
              </a:rPr>
              <a:t>Gram+/-Bacteria</a:t>
            </a:r>
            <a:endParaRPr lang="en-US" sz="3200" dirty="0">
              <a:latin typeface="Agency FB" panose="020B0503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6A4FC91-63A0-4DAB-8EAB-87AE1FBF4111}"/>
              </a:ext>
            </a:extLst>
          </p:cNvPr>
          <p:cNvSpPr/>
          <p:nvPr/>
        </p:nvSpPr>
        <p:spPr>
          <a:xfrm>
            <a:off x="3593423" y="5566402"/>
            <a:ext cx="2692320" cy="614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en-US" sz="32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    10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cfu</a:t>
            </a:r>
            <a:endParaRPr lang="en-US" sz="11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E1CE186-C5F5-4D0A-A51C-B6BC26D5CF35}"/>
              </a:ext>
            </a:extLst>
          </p:cNvPr>
          <p:cNvSpPr/>
          <p:nvPr/>
        </p:nvSpPr>
        <p:spPr>
          <a:xfrm>
            <a:off x="3794268" y="5602057"/>
            <a:ext cx="1582717" cy="60002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D3BDA9EF-18DA-4EE4-AC10-C2716C7C0442}"/>
              </a:ext>
            </a:extLst>
          </p:cNvPr>
          <p:cNvCxnSpPr>
            <a:cxnSpLocks/>
          </p:cNvCxnSpPr>
          <p:nvPr/>
        </p:nvCxnSpPr>
        <p:spPr>
          <a:xfrm>
            <a:off x="1638576" y="3471156"/>
            <a:ext cx="1363058" cy="507595"/>
          </a:xfrm>
          <a:prstGeom prst="bentConnector3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D0943E8-7228-49A7-8863-C18EFB8833EC}"/>
              </a:ext>
            </a:extLst>
          </p:cNvPr>
          <p:cNvCxnSpPr>
            <a:cxnSpLocks/>
          </p:cNvCxnSpPr>
          <p:nvPr/>
        </p:nvCxnSpPr>
        <p:spPr>
          <a:xfrm>
            <a:off x="4532011" y="4332472"/>
            <a:ext cx="0" cy="113781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CD28384F-EB4A-4A67-BE3B-4325206DA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401" y="3978751"/>
            <a:ext cx="2389487" cy="24217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28668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7CDA55D-98AF-4619-A3E9-D5EE1804655D}"/>
              </a:ext>
            </a:extLst>
          </p:cNvPr>
          <p:cNvSpPr/>
          <p:nvPr/>
        </p:nvSpPr>
        <p:spPr>
          <a:xfrm>
            <a:off x="3408379" y="3228010"/>
            <a:ext cx="1546312" cy="663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32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28</a:t>
            </a:r>
          </a:p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9D835E-0D9A-415C-937F-8186119FA316}"/>
              </a:ext>
            </a:extLst>
          </p:cNvPr>
          <p:cNvSpPr txBox="1"/>
          <p:nvPr/>
        </p:nvSpPr>
        <p:spPr>
          <a:xfrm>
            <a:off x="183889" y="5871094"/>
            <a:ext cx="65905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*ASTMG21 Standard Laboratory Test Method 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DFB5FF71-27F6-4D62-975B-E9DD0B8BE3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4519146"/>
              </p:ext>
            </p:extLst>
          </p:nvPr>
        </p:nvGraphicFramePr>
        <p:xfrm>
          <a:off x="6907627" y="1987979"/>
          <a:ext cx="6024040" cy="4660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B6920F92-1E22-44B6-9F76-A82CFB904C0E}"/>
              </a:ext>
            </a:extLst>
          </p:cNvPr>
          <p:cNvSpPr txBox="1"/>
          <p:nvPr/>
        </p:nvSpPr>
        <p:spPr>
          <a:xfrm>
            <a:off x="2433910" y="2506573"/>
            <a:ext cx="3512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Days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Tested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DA4EF6-45D0-4841-B734-50E13E9B3385}"/>
              </a:ext>
            </a:extLst>
          </p:cNvPr>
          <p:cNvSpPr txBox="1"/>
          <p:nvPr/>
        </p:nvSpPr>
        <p:spPr>
          <a:xfrm>
            <a:off x="7926828" y="4129362"/>
            <a:ext cx="361538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Heavy Mold Growth</a:t>
            </a:r>
          </a:p>
          <a:p>
            <a:pPr algn="ctr"/>
            <a:r>
              <a:rPr lang="en-US" sz="12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60% to Complete Coverage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A29ECE-3481-4948-B308-4602FA3B21DB}"/>
              </a:ext>
            </a:extLst>
          </p:cNvPr>
          <p:cNvSpPr txBox="1"/>
          <p:nvPr/>
        </p:nvSpPr>
        <p:spPr>
          <a:xfrm>
            <a:off x="5979247" y="1771815"/>
            <a:ext cx="69524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GROWTH </a:t>
            </a:r>
            <a:r>
              <a:rPr lang="en-US" sz="3600" b="1" i="0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REPORT </a:t>
            </a:r>
          </a:p>
          <a:p>
            <a:pPr algn="ctr"/>
            <a:r>
              <a:rPr lang="en-US" sz="2800" b="1" i="0" dirty="0">
                <a:solidFill>
                  <a:schemeClr val="bg1">
                    <a:lumMod val="95000"/>
                  </a:schemeClr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after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28 Days</a:t>
            </a:r>
            <a:endParaRPr lang="en-US" sz="2800" b="1" i="0" dirty="0">
              <a:solidFill>
                <a:schemeClr val="bg1">
                  <a:lumMod val="95000"/>
                </a:schemeClr>
              </a:solidFill>
              <a:effectLst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FA77CC-E2A8-4034-94D8-12961B45A005}"/>
              </a:ext>
            </a:extLst>
          </p:cNvPr>
          <p:cNvSpPr txBox="1"/>
          <p:nvPr/>
        </p:nvSpPr>
        <p:spPr>
          <a:xfrm>
            <a:off x="250638" y="1677017"/>
            <a:ext cx="7530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Measuring Fungal Attack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6760CB6-493E-4BB0-8AFA-F70C4455F066}"/>
              </a:ext>
            </a:extLst>
          </p:cNvPr>
          <p:cNvSpPr txBox="1"/>
          <p:nvPr/>
        </p:nvSpPr>
        <p:spPr>
          <a:xfrm>
            <a:off x="3843200" y="2522943"/>
            <a:ext cx="3512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Growth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Rate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60B59A5-14CB-481B-8300-CF975D5A989C}"/>
              </a:ext>
            </a:extLst>
          </p:cNvPr>
          <p:cNvSpPr/>
          <p:nvPr/>
        </p:nvSpPr>
        <p:spPr>
          <a:xfrm>
            <a:off x="4695098" y="3238723"/>
            <a:ext cx="2095289" cy="663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32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60%</a:t>
            </a:r>
          </a:p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E2388D-FB36-42DD-8FBC-B74ACE1DDC3D}"/>
              </a:ext>
            </a:extLst>
          </p:cNvPr>
          <p:cNvSpPr/>
          <p:nvPr/>
        </p:nvSpPr>
        <p:spPr>
          <a:xfrm>
            <a:off x="0" y="0"/>
            <a:ext cx="12192000" cy="1304679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175D8E-41ED-4EE9-942E-8CC652401CA6}"/>
              </a:ext>
            </a:extLst>
          </p:cNvPr>
          <p:cNvSpPr/>
          <p:nvPr/>
        </p:nvSpPr>
        <p:spPr>
          <a:xfrm>
            <a:off x="3473947" y="4244623"/>
            <a:ext cx="1359105" cy="663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llout: Bent Line 35">
            <a:extLst>
              <a:ext uri="{FF2B5EF4-FFF2-40B4-BE49-F238E27FC236}">
                <a16:creationId xmlns:a16="http://schemas.microsoft.com/office/drawing/2014/main" id="{557AE040-E8C6-47DA-B53A-027D3006F957}"/>
              </a:ext>
            </a:extLst>
          </p:cNvPr>
          <p:cNvSpPr/>
          <p:nvPr/>
        </p:nvSpPr>
        <p:spPr>
          <a:xfrm flipH="1">
            <a:off x="406768" y="2941195"/>
            <a:ext cx="2653533" cy="107721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1984"/>
              <a:gd name="adj6" fmla="val -5369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Unprotected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</a:p>
        </p:txBody>
      </p:sp>
      <p:sp>
        <p:nvSpPr>
          <p:cNvPr id="40" name="Callout: Bent Line 39">
            <a:extLst>
              <a:ext uri="{FF2B5EF4-FFF2-40B4-BE49-F238E27FC236}">
                <a16:creationId xmlns:a16="http://schemas.microsoft.com/office/drawing/2014/main" id="{4DE77166-153B-4007-A2A5-4771BC004521}"/>
              </a:ext>
            </a:extLst>
          </p:cNvPr>
          <p:cNvSpPr/>
          <p:nvPr/>
        </p:nvSpPr>
        <p:spPr>
          <a:xfrm>
            <a:off x="408043" y="4159463"/>
            <a:ext cx="2652258" cy="109139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0471"/>
              <a:gd name="adj6" fmla="val -81307"/>
            </a:avLst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Protected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FA4923E-6CF9-487C-B3F0-2FFC4A9CF3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9097" y="2842540"/>
            <a:ext cx="1419561" cy="129331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632939E-C1BD-4F46-881E-1362986D389B}"/>
              </a:ext>
            </a:extLst>
          </p:cNvPr>
          <p:cNvSpPr txBox="1"/>
          <p:nvPr/>
        </p:nvSpPr>
        <p:spPr>
          <a:xfrm>
            <a:off x="0" y="82546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MOLD CONTROL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Test Results*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B15A6C-05A2-4BD0-8AB0-4F1B4582554F}"/>
              </a:ext>
            </a:extLst>
          </p:cNvPr>
          <p:cNvSpPr/>
          <p:nvPr/>
        </p:nvSpPr>
        <p:spPr>
          <a:xfrm>
            <a:off x="3567849" y="4394056"/>
            <a:ext cx="1382443" cy="663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28</a:t>
            </a:r>
          </a:p>
          <a:p>
            <a:pPr algn="ctr"/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E06D96-81E8-405B-A0B6-928B7F6C3402}"/>
              </a:ext>
            </a:extLst>
          </p:cNvPr>
          <p:cNvSpPr/>
          <p:nvPr/>
        </p:nvSpPr>
        <p:spPr>
          <a:xfrm>
            <a:off x="4753718" y="4339475"/>
            <a:ext cx="2095289" cy="724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0%</a:t>
            </a:r>
          </a:p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916682-9B91-4A2C-84B1-42E7B0315E7B}"/>
              </a:ext>
            </a:extLst>
          </p:cNvPr>
          <p:cNvSpPr txBox="1"/>
          <p:nvPr/>
        </p:nvSpPr>
        <p:spPr>
          <a:xfrm>
            <a:off x="179165" y="5449038"/>
            <a:ext cx="9307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The CLEANOVATION difference</a:t>
            </a:r>
          </a:p>
        </p:txBody>
      </p:sp>
    </p:spTree>
    <p:extLst>
      <p:ext uri="{BB962C8B-B14F-4D97-AF65-F5344CB8AC3E}">
        <p14:creationId xmlns:p14="http://schemas.microsoft.com/office/powerpoint/2010/main" val="36134019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7CDA55D-98AF-4619-A3E9-D5EE1804655D}"/>
              </a:ext>
            </a:extLst>
          </p:cNvPr>
          <p:cNvSpPr/>
          <p:nvPr/>
        </p:nvSpPr>
        <p:spPr>
          <a:xfrm>
            <a:off x="3408379" y="3228010"/>
            <a:ext cx="1546312" cy="663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32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10</a:t>
            </a:r>
          </a:p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DFB5FF71-27F6-4D62-975B-E9DD0B8BE3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345020"/>
              </p:ext>
            </p:extLst>
          </p:nvPr>
        </p:nvGraphicFramePr>
        <p:xfrm>
          <a:off x="6552264" y="1116099"/>
          <a:ext cx="5639736" cy="5648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B6920F92-1E22-44B6-9F76-A82CFB904C0E}"/>
              </a:ext>
            </a:extLst>
          </p:cNvPr>
          <p:cNvSpPr txBox="1"/>
          <p:nvPr/>
        </p:nvSpPr>
        <p:spPr>
          <a:xfrm>
            <a:off x="3155703" y="2530683"/>
            <a:ext cx="20386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Arial Black" panose="020B0A04020102020204" pitchFamily="34" charset="0"/>
              </a:rPr>
              <a:t>(DP-Unit)</a:t>
            </a:r>
          </a:p>
          <a:p>
            <a:pPr algn="ctr"/>
            <a:r>
              <a:rPr lang="en-US" sz="1600" dirty="0">
                <a:latin typeface="Arial Black" panose="020B0A04020102020204" pitchFamily="34" charset="0"/>
              </a:rPr>
              <a:t>Fiber Loss</a:t>
            </a:r>
          </a:p>
          <a:p>
            <a:pPr algn="ctr"/>
            <a:r>
              <a:rPr lang="en-US" sz="1600" dirty="0">
                <a:latin typeface="Arial Black" panose="020B0A04020102020204" pitchFamily="34" charset="0"/>
              </a:rPr>
              <a:t>Per Load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DA4EF6-45D0-4841-B734-50E13E9B3385}"/>
              </a:ext>
            </a:extLst>
          </p:cNvPr>
          <p:cNvSpPr txBox="1"/>
          <p:nvPr/>
        </p:nvSpPr>
        <p:spPr>
          <a:xfrm>
            <a:off x="7607480" y="4604946"/>
            <a:ext cx="36153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Strongly Damaged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6760CB6-493E-4BB0-8AFA-F70C4455F066}"/>
              </a:ext>
            </a:extLst>
          </p:cNvPr>
          <p:cNvSpPr txBox="1"/>
          <p:nvPr/>
        </p:nvSpPr>
        <p:spPr>
          <a:xfrm>
            <a:off x="5030396" y="2538376"/>
            <a:ext cx="1398184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Arial Black" panose="020B0A04020102020204" pitchFamily="34" charset="0"/>
              </a:rPr>
              <a:t>(DP-Unit)</a:t>
            </a:r>
          </a:p>
          <a:p>
            <a:pPr algn="ctr"/>
            <a:r>
              <a:rPr lang="en-US" sz="1600" dirty="0">
                <a:latin typeface="Arial Black" panose="020B0A04020102020204" pitchFamily="34" charset="0"/>
              </a:rPr>
              <a:t>Total Fiber</a:t>
            </a:r>
          </a:p>
          <a:p>
            <a:pPr algn="ctr"/>
            <a:r>
              <a:rPr lang="en-US" sz="1600" dirty="0">
                <a:latin typeface="Arial Black" panose="020B0A04020102020204" pitchFamily="34" charset="0"/>
              </a:rPr>
              <a:t>Damage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E2388D-FB36-42DD-8FBC-B74ACE1DDC3D}"/>
              </a:ext>
            </a:extLst>
          </p:cNvPr>
          <p:cNvSpPr/>
          <p:nvPr/>
        </p:nvSpPr>
        <p:spPr>
          <a:xfrm>
            <a:off x="0" y="0"/>
            <a:ext cx="12192000" cy="1304679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llout: Bent Line 27">
            <a:extLst>
              <a:ext uri="{FF2B5EF4-FFF2-40B4-BE49-F238E27FC236}">
                <a16:creationId xmlns:a16="http://schemas.microsoft.com/office/drawing/2014/main" id="{55EED80B-D0FD-479F-B0C0-EEC8622A1FA8}"/>
              </a:ext>
            </a:extLst>
          </p:cNvPr>
          <p:cNvSpPr/>
          <p:nvPr/>
        </p:nvSpPr>
        <p:spPr>
          <a:xfrm flipH="1">
            <a:off x="406767" y="2941195"/>
            <a:ext cx="3001610" cy="107721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1984"/>
              <a:gd name="adj6" fmla="val -5369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CONVENTIONAL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WASH</a:t>
            </a:r>
          </a:p>
        </p:txBody>
      </p:sp>
      <p:sp>
        <p:nvSpPr>
          <p:cNvPr id="33" name="Callout: Bent Line 32">
            <a:extLst>
              <a:ext uri="{FF2B5EF4-FFF2-40B4-BE49-F238E27FC236}">
                <a16:creationId xmlns:a16="http://schemas.microsoft.com/office/drawing/2014/main" id="{773F181A-6205-4B2B-B0DF-A94C2ACF7248}"/>
              </a:ext>
            </a:extLst>
          </p:cNvPr>
          <p:cNvSpPr/>
          <p:nvPr/>
        </p:nvSpPr>
        <p:spPr>
          <a:xfrm>
            <a:off x="408043" y="4159463"/>
            <a:ext cx="3000334" cy="109139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0471"/>
              <a:gd name="adj6" fmla="val -81307"/>
            </a:avLst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CLEANOVATION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5465EE-5B5A-426E-ADA7-A4A9A6F55DC3}"/>
              </a:ext>
            </a:extLst>
          </p:cNvPr>
          <p:cNvSpPr txBox="1"/>
          <p:nvPr/>
        </p:nvSpPr>
        <p:spPr>
          <a:xfrm>
            <a:off x="406768" y="6188756"/>
            <a:ext cx="67774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Performance results derived by the Robert Koch Institute (RKI) in Germany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2" descr="See the source image">
            <a:extLst>
              <a:ext uri="{FF2B5EF4-FFF2-40B4-BE49-F238E27FC236}">
                <a16:creationId xmlns:a16="http://schemas.microsoft.com/office/drawing/2014/main" id="{71BE8EE3-ADAF-4936-B14B-67521408C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39" y="5734591"/>
            <a:ext cx="1396221" cy="4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1624F2E-1B82-4BB6-B55C-319DC86A5D0D}"/>
              </a:ext>
            </a:extLst>
          </p:cNvPr>
          <p:cNvSpPr txBox="1"/>
          <p:nvPr/>
        </p:nvSpPr>
        <p:spPr>
          <a:xfrm>
            <a:off x="5736405" y="1560556"/>
            <a:ext cx="69524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DAMAGE REPORT </a:t>
            </a:r>
          </a:p>
          <a:p>
            <a:pPr algn="ctr"/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After </a:t>
            </a:r>
            <a:r>
              <a:rPr lang="en-US" sz="2800" b="1" i="0" dirty="0">
                <a:solidFill>
                  <a:schemeClr val="bg1">
                    <a:lumMod val="50000"/>
                  </a:schemeClr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100 WASHINGS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F18EB12-E5F7-424C-8264-5A5203DCF3A9}"/>
              </a:ext>
            </a:extLst>
          </p:cNvPr>
          <p:cNvSpPr/>
          <p:nvPr/>
        </p:nvSpPr>
        <p:spPr>
          <a:xfrm>
            <a:off x="4688761" y="3663335"/>
            <a:ext cx="2095289" cy="663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950</a:t>
            </a:r>
          </a:p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80E0BB6-1569-4A2A-A05D-A81920661B3A}"/>
              </a:ext>
            </a:extLst>
          </p:cNvPr>
          <p:cNvSpPr/>
          <p:nvPr/>
        </p:nvSpPr>
        <p:spPr>
          <a:xfrm>
            <a:off x="4850631" y="4246126"/>
            <a:ext cx="1701634" cy="663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125</a:t>
            </a:r>
          </a:p>
          <a:p>
            <a:pPr algn="ctr"/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0273527-E7A0-4B05-BC62-5C9F098AFFD0}"/>
              </a:ext>
            </a:extLst>
          </p:cNvPr>
          <p:cNvSpPr/>
          <p:nvPr/>
        </p:nvSpPr>
        <p:spPr>
          <a:xfrm>
            <a:off x="3593705" y="4210252"/>
            <a:ext cx="1546312" cy="663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E222DF3-E6EC-4EAA-AB85-8BD06D6DE253}"/>
              </a:ext>
            </a:extLst>
          </p:cNvPr>
          <p:cNvSpPr txBox="1"/>
          <p:nvPr/>
        </p:nvSpPr>
        <p:spPr>
          <a:xfrm>
            <a:off x="0" y="82546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FABRIC LIFE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Test Results*</a:t>
            </a:r>
          </a:p>
        </p:txBody>
      </p:sp>
      <p:pic>
        <p:nvPicPr>
          <p:cNvPr id="52" name="Picture 4" descr="See the source image">
            <a:extLst>
              <a:ext uri="{FF2B5EF4-FFF2-40B4-BE49-F238E27FC236}">
                <a16:creationId xmlns:a16="http://schemas.microsoft.com/office/drawing/2014/main" id="{A0AC4973-D635-42FC-8AB2-34AAE98A0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1996">
            <a:off x="7890663" y="2737115"/>
            <a:ext cx="2537872" cy="111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CBC9F9D-A8EA-4ECC-8D6A-5FB761A3266D}"/>
              </a:ext>
            </a:extLst>
          </p:cNvPr>
          <p:cNvSpPr txBox="1"/>
          <p:nvPr/>
        </p:nvSpPr>
        <p:spPr>
          <a:xfrm>
            <a:off x="331995" y="1459106"/>
            <a:ext cx="62202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FABRIC PERFORMANCE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Measuring Fiber Damage to Sheets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13E0B4-5742-4B39-A5ED-9A4510FC7426}"/>
              </a:ext>
            </a:extLst>
          </p:cNvPr>
          <p:cNvSpPr txBox="1"/>
          <p:nvPr/>
        </p:nvSpPr>
        <p:spPr>
          <a:xfrm>
            <a:off x="404804" y="2500821"/>
            <a:ext cx="3003575" cy="30777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 Black" panose="020B0A04020102020204" pitchFamily="34" charset="0"/>
                <a:cs typeface="Arial" panose="020B0604020202020204" pitchFamily="34" charset="0"/>
              </a:rPr>
              <a:t>Staring Value 2000 DP-Units</a:t>
            </a:r>
            <a:endParaRPr lang="en-US" sz="1050" b="1" i="0" dirty="0">
              <a:effectLst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855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A8FA0D-CDC5-4A54-9514-8BDCC8887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322" t="9091" r="14042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D1A44C-AC75-4483-AF49-554065F3A18D}"/>
              </a:ext>
            </a:extLst>
          </p:cNvPr>
          <p:cNvSpPr/>
          <p:nvPr/>
        </p:nvSpPr>
        <p:spPr>
          <a:xfrm>
            <a:off x="7851648" y="625683"/>
            <a:ext cx="704088" cy="14630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1170E-8C4A-48B2-846F-FA1EA37C0158}"/>
              </a:ext>
            </a:extLst>
          </p:cNvPr>
          <p:cNvSpPr txBox="1"/>
          <p:nvPr/>
        </p:nvSpPr>
        <p:spPr>
          <a:xfrm>
            <a:off x="6342888" y="4051770"/>
            <a:ext cx="7040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WASH       PROTECTION PROCESS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3C66D4F-42B3-47F2-B486-63CD9E6D3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510" y="4051769"/>
            <a:ext cx="394776" cy="4001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3B994C2-2824-4DAC-8D47-28FA37660BC0}"/>
              </a:ext>
            </a:extLst>
          </p:cNvPr>
          <p:cNvSpPr txBox="1"/>
          <p:nvPr/>
        </p:nvSpPr>
        <p:spPr>
          <a:xfrm>
            <a:off x="5209660" y="4660248"/>
            <a:ext cx="6692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entury Gothic" panose="020B0502020202020204" pitchFamily="34" charset="0"/>
              </a:rPr>
              <a:t>Achieve </a:t>
            </a:r>
            <a:r>
              <a:rPr lang="en-US" sz="1200" b="0" dirty="0">
                <a:latin typeface="Century Gothic" panose="020B0502020202020204" pitchFamily="34" charset="0"/>
              </a:rPr>
              <a:t>the </a:t>
            </a:r>
            <a:r>
              <a:rPr lang="en-US" sz="1200" dirty="0">
                <a:latin typeface="Century Gothic" panose="020B0502020202020204" pitchFamily="34" charset="0"/>
              </a:rPr>
              <a:t>h</a:t>
            </a:r>
            <a:r>
              <a:rPr lang="en-US" sz="1200" b="0" dirty="0">
                <a:latin typeface="Century Gothic" panose="020B0502020202020204" pitchFamily="34" charset="0"/>
              </a:rPr>
              <a:t>ighest levels of     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rgbClr val="00B0F0"/>
                </a:solidFill>
                <a:latin typeface="Century Gothic" panose="020B0502020202020204" pitchFamily="34" charset="0"/>
              </a:rPr>
              <a:t> CLEAN &amp;</a:t>
            </a:r>
            <a:r>
              <a:rPr lang="en-US" sz="1200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0" dirty="0">
                <a:solidFill>
                  <a:srgbClr val="00B0F0"/>
                </a:solidFill>
                <a:latin typeface="Century Gothic" panose="020B0502020202020204" pitchFamily="34" charset="0"/>
              </a:rPr>
              <a:t>PROTECTION</a:t>
            </a:r>
            <a:r>
              <a:rPr lang="en-US" sz="1200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US" sz="1200" b="0" dirty="0">
                <a:latin typeface="Century Gothic" panose="020B0502020202020204" pitchFamily="34" charset="0"/>
              </a:rPr>
              <a:t>found anywhere on the planet </a:t>
            </a:r>
          </a:p>
        </p:txBody>
      </p:sp>
    </p:spTree>
    <p:extLst>
      <p:ext uri="{BB962C8B-B14F-4D97-AF65-F5344CB8AC3E}">
        <p14:creationId xmlns:p14="http://schemas.microsoft.com/office/powerpoint/2010/main" val="1244244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8C874DCB-C9A3-4FCA-9FFB-BD0A0B54E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" y="2144601"/>
            <a:ext cx="11490959" cy="463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BFCDA88A-960E-4FAD-90FF-514FE831536F}"/>
              </a:ext>
            </a:extLst>
          </p:cNvPr>
          <p:cNvSpPr/>
          <p:nvPr/>
        </p:nvSpPr>
        <p:spPr>
          <a:xfrm>
            <a:off x="350520" y="8108"/>
            <a:ext cx="11490959" cy="2137247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close up of a sign&#10;&#10;Description automatically generated">
            <a:extLst>
              <a:ext uri="{FF2B5EF4-FFF2-40B4-BE49-F238E27FC236}">
                <a16:creationId xmlns:a16="http://schemas.microsoft.com/office/drawing/2014/main" id="{6C692F16-7F2D-4893-9413-3D84A9686C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6971"/>
            <a:ext cx="1984248" cy="200444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B0B9426-F53F-4F5F-A8D0-464BA3EE3EC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D0D0D"/>
              </a:clrFrom>
              <a:clrTo>
                <a:srgbClr val="0D0D0D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0049" y="3684494"/>
            <a:ext cx="8650224" cy="2816891"/>
          </a:xfrm>
          <a:prstGeom prst="rect">
            <a:avLst/>
          </a:prstGeom>
          <a:effectLst>
            <a:glow>
              <a:schemeClr val="tx1"/>
            </a:glow>
            <a:softEdge rad="317500"/>
          </a:effectLst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9594BBFE-7403-4022-8879-9F73E76EC66D}"/>
              </a:ext>
            </a:extLst>
          </p:cNvPr>
          <p:cNvSpPr txBox="1">
            <a:spLocks/>
          </p:cNvSpPr>
          <p:nvPr/>
        </p:nvSpPr>
        <p:spPr>
          <a:xfrm>
            <a:off x="3895344" y="3584448"/>
            <a:ext cx="10211924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en-US" sz="3200" dirty="0">
                <a:solidFill>
                  <a:srgbClr val="000786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balance</a:t>
            </a:r>
            <a:r>
              <a:rPr lang="en-US" sz="2800" dirty="0">
                <a:solidFill>
                  <a:srgbClr val="000786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en-US" sz="2800" dirty="0">
                <a:solidFill>
                  <a:schemeClr val="bg1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      </a:t>
            </a:r>
            <a:r>
              <a:rPr lang="en-US" sz="2400" dirty="0">
                <a:solidFill>
                  <a:srgbClr val="000786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ProcellR</a:t>
            </a:r>
            <a:r>
              <a:rPr lang="en-US" sz="3600" dirty="0">
                <a:solidFill>
                  <a:srgbClr val="000786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8</a:t>
            </a:r>
            <a:r>
              <a:rPr lang="en-US" sz="2800" dirty="0">
                <a:solidFill>
                  <a:srgbClr val="000786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         </a:t>
            </a:r>
            <a:r>
              <a:rPr lang="en-US" sz="1800" dirty="0">
                <a:solidFill>
                  <a:srgbClr val="000786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MICROSTATIC    </a:t>
            </a:r>
            <a:r>
              <a:rPr lang="en-US" sz="12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RINSING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75A9A9B-4468-4AA8-B8DF-373F4149DA5A}"/>
              </a:ext>
            </a:extLst>
          </p:cNvPr>
          <p:cNvSpPr txBox="1">
            <a:spLocks/>
          </p:cNvSpPr>
          <p:nvPr/>
        </p:nvSpPr>
        <p:spPr>
          <a:xfrm>
            <a:off x="4005290" y="3765825"/>
            <a:ext cx="12192000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 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anose="02010803020104030203" pitchFamily="2" charset="-79"/>
              </a:rPr>
              <a:t>PRO-</a:t>
            </a:r>
            <a:r>
              <a:rPr lang="en-US" sz="1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anose="02010803020104030203" pitchFamily="2" charset="-79"/>
              </a:rPr>
              <a:t>MICROBIAL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anose="02010803020104030203" pitchFamily="2" charset="-79"/>
              </a:rPr>
              <a:t> </a:t>
            </a:r>
            <a:r>
              <a:rPr lang="en-US" sz="1400" dirty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anose="02010803020104030203" pitchFamily="2" charset="-79"/>
              </a:rPr>
              <a:t> 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anose="02010803020104030203" pitchFamily="2" charset="-79"/>
              </a:rPr>
              <a:t>                         ECO-</a:t>
            </a:r>
            <a:r>
              <a:rPr lang="en-US" sz="14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anose="02010803020104030203" pitchFamily="2" charset="-79"/>
              </a:rPr>
              <a:t>DETERGENTS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anose="02010803020104030203" pitchFamily="2" charset="-79"/>
              </a:rPr>
              <a:t>                             ANTI-</a:t>
            </a:r>
            <a:r>
              <a:rPr lang="en-US" sz="1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haroni" panose="02010803020104030203" pitchFamily="2" charset="-79"/>
              </a:rPr>
              <a:t>MICROBIAL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3E00089-46F5-489D-AB18-23B02B9E839A}"/>
              </a:ext>
            </a:extLst>
          </p:cNvPr>
          <p:cNvSpPr txBox="1"/>
          <p:nvPr/>
        </p:nvSpPr>
        <p:spPr>
          <a:xfrm>
            <a:off x="4143103" y="4713398"/>
            <a:ext cx="844932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      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water" panose="02000506020000020004" pitchFamily="50" charset="0"/>
                <a:cs typeface="Aharoni" panose="02010803020104030203" pitchFamily="2" charset="-79"/>
              </a:rPr>
              <a:t>100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water" panose="02000506020000020004" pitchFamily="50" charset="0"/>
                <a:cs typeface="Calibri" panose="020F0502020204030204" pitchFamily="34" charset="0"/>
              </a:rPr>
              <a:t>° F           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water" panose="02000506020000020004" pitchFamily="50" charset="0"/>
                <a:cs typeface="Aharoni" panose="02010803020104030203" pitchFamily="2" charset="-79"/>
              </a:rPr>
              <a:t>     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water" panose="02000506020000020004" pitchFamily="50" charset="0"/>
                <a:cs typeface="Aharoni" panose="02010803020104030203" pitchFamily="2" charset="-79"/>
              </a:rPr>
              <a:t>160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water" panose="02000506020000020004" pitchFamily="50" charset="0"/>
                <a:cs typeface="Calibri" panose="020F0502020204030204" pitchFamily="34" charset="0"/>
              </a:rPr>
              <a:t>°F                    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water" panose="02000506020000020004" pitchFamily="50" charset="0"/>
                <a:cs typeface="Aharoni" panose="02010803020104030203" pitchFamily="2" charset="-79"/>
              </a:rPr>
              <a:t>120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water" panose="02000506020000020004" pitchFamily="50" charset="0"/>
                <a:cs typeface="Calibri" panose="020F0502020204030204" pitchFamily="34" charset="0"/>
              </a:rPr>
              <a:t>° F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earwater" panose="02000506020000020004" pitchFamily="50" charset="0"/>
              <a:cs typeface="Aharoni" panose="02010803020104030203" pitchFamily="2" charset="-79"/>
            </a:endParaRPr>
          </a:p>
          <a:p>
            <a:r>
              <a:rPr lang="en-US" sz="1100" b="1" dirty="0">
                <a:solidFill>
                  <a:srgbClr val="0000FF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  </a:t>
            </a:r>
            <a:endParaRPr lang="en-US" sz="1050" dirty="0">
              <a:solidFill>
                <a:srgbClr val="0000FF"/>
              </a:solidFill>
              <a:latin typeface="Century Gothic" panose="020B0502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5D40AC-CE9C-483E-BB2A-B439BA08A20A}"/>
              </a:ext>
            </a:extLst>
          </p:cNvPr>
          <p:cNvSpPr txBox="1"/>
          <p:nvPr/>
        </p:nvSpPr>
        <p:spPr>
          <a:xfrm>
            <a:off x="5376672" y="163337"/>
            <a:ext cx="238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entury Gothic" panose="020B0502020202020204" pitchFamily="34" charset="0"/>
              </a:rPr>
              <a:t>CLEANOVATION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20F866-1AD1-44E2-9EDB-5C099F11EC09}"/>
              </a:ext>
            </a:extLst>
          </p:cNvPr>
          <p:cNvSpPr txBox="1"/>
          <p:nvPr/>
        </p:nvSpPr>
        <p:spPr>
          <a:xfrm>
            <a:off x="1282739" y="494179"/>
            <a:ext cx="11319309" cy="113877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>
              <a:tabLst>
                <a:tab pos="5148263" algn="l"/>
              </a:tabLst>
            </a:pPr>
            <a:r>
              <a:rPr lang="en-US" sz="4400" b="1" dirty="0">
                <a:solidFill>
                  <a:schemeClr val="bg1"/>
                </a:solidFill>
                <a:effectLst>
                  <a:glow rad="101600">
                    <a:schemeClr val="tx1">
                      <a:lumMod val="95000"/>
                      <a:lumOff val="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HIGH-SPEED PROCESSING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22/32 minutes to CLEAN, SANITIZE and PROTECT</a:t>
            </a:r>
            <a:r>
              <a:rPr lang="en-US" sz="24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                                                              </a:t>
            </a:r>
            <a:endParaRPr lang="en-US" sz="2400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042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0089D27-2F30-4706-8F8C-B6C5E8882E71}"/>
              </a:ext>
            </a:extLst>
          </p:cNvPr>
          <p:cNvSpPr/>
          <p:nvPr/>
        </p:nvSpPr>
        <p:spPr>
          <a:xfrm>
            <a:off x="-1" y="3965826"/>
            <a:ext cx="12191999" cy="2568538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0" descr="See the source image">
            <a:extLst>
              <a:ext uri="{FF2B5EF4-FFF2-40B4-BE49-F238E27FC236}">
                <a16:creationId xmlns:a16="http://schemas.microsoft.com/office/drawing/2014/main" id="{E086ECF9-6A17-40CB-97C4-95A1904E2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75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22B348-98E4-452F-A1F0-70705ED74659}"/>
              </a:ext>
            </a:extLst>
          </p:cNvPr>
          <p:cNvSpPr txBox="1"/>
          <p:nvPr/>
        </p:nvSpPr>
        <p:spPr>
          <a:xfrm>
            <a:off x="5104300" y="571283"/>
            <a:ext cx="8176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“Nothing Else Compares”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3" name="Picture 32" descr="Logo, company name&#10;&#10;Description automatically generated">
            <a:extLst>
              <a:ext uri="{FF2B5EF4-FFF2-40B4-BE49-F238E27FC236}">
                <a16:creationId xmlns:a16="http://schemas.microsoft.com/office/drawing/2014/main" id="{E52B4987-C4F7-44FA-BE47-A9F8F2545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887" y="94935"/>
            <a:ext cx="4512507" cy="4512507"/>
          </a:xfrm>
          <a:prstGeom prst="rect">
            <a:avLst/>
          </a:prstGeom>
        </p:spPr>
      </p:pic>
      <p:pic>
        <p:nvPicPr>
          <p:cNvPr id="48" name="Graphic 47" descr="Dollar with solid fill">
            <a:extLst>
              <a:ext uri="{FF2B5EF4-FFF2-40B4-BE49-F238E27FC236}">
                <a16:creationId xmlns:a16="http://schemas.microsoft.com/office/drawing/2014/main" id="{3BB8C41A-C3D8-4FF6-B648-3356AA8CB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25873" y="559740"/>
            <a:ext cx="591124" cy="591124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BBE48C-2F47-4C93-BE63-F0AFDD809933}"/>
              </a:ext>
            </a:extLst>
          </p:cNvPr>
          <p:cNvSpPr txBox="1"/>
          <p:nvPr/>
        </p:nvSpPr>
        <p:spPr>
          <a:xfrm>
            <a:off x="-1262004" y="5882335"/>
            <a:ext cx="13003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Taking the Laundry to the next level for future generations 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7534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0089D27-2F30-4706-8F8C-B6C5E8882E71}"/>
              </a:ext>
            </a:extLst>
          </p:cNvPr>
          <p:cNvSpPr/>
          <p:nvPr/>
        </p:nvSpPr>
        <p:spPr>
          <a:xfrm>
            <a:off x="-1" y="3965826"/>
            <a:ext cx="12191999" cy="2568538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0" descr="See the source image">
            <a:extLst>
              <a:ext uri="{FF2B5EF4-FFF2-40B4-BE49-F238E27FC236}">
                <a16:creationId xmlns:a16="http://schemas.microsoft.com/office/drawing/2014/main" id="{E086ECF9-6A17-40CB-97C4-95A1904E2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75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22B348-98E4-452F-A1F0-70705ED74659}"/>
              </a:ext>
            </a:extLst>
          </p:cNvPr>
          <p:cNvSpPr txBox="1"/>
          <p:nvPr/>
        </p:nvSpPr>
        <p:spPr>
          <a:xfrm>
            <a:off x="4808069" y="537738"/>
            <a:ext cx="8176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“Nothing Else Compares”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3" name="Picture 32" descr="Logo, company name&#10;&#10;Description automatically generated">
            <a:extLst>
              <a:ext uri="{FF2B5EF4-FFF2-40B4-BE49-F238E27FC236}">
                <a16:creationId xmlns:a16="http://schemas.microsoft.com/office/drawing/2014/main" id="{E52B4987-C4F7-44FA-BE47-A9F8F2545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09" y="0"/>
            <a:ext cx="4512507" cy="4512507"/>
          </a:xfrm>
          <a:prstGeom prst="rect">
            <a:avLst/>
          </a:prstGeom>
        </p:spPr>
      </p:pic>
      <p:pic>
        <p:nvPicPr>
          <p:cNvPr id="45" name="Graphic 44" descr="Dollar with solid fill">
            <a:extLst>
              <a:ext uri="{FF2B5EF4-FFF2-40B4-BE49-F238E27FC236}">
                <a16:creationId xmlns:a16="http://schemas.microsoft.com/office/drawing/2014/main" id="{1D06FD8C-FA99-4DA9-B0B4-CB7C496711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69228" y="511553"/>
            <a:ext cx="591124" cy="591124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CD670A-8224-4CC9-ADEE-F54E563E6EA6}"/>
              </a:ext>
            </a:extLst>
          </p:cNvPr>
          <p:cNvSpPr txBox="1"/>
          <p:nvPr/>
        </p:nvSpPr>
        <p:spPr>
          <a:xfrm>
            <a:off x="-1262004" y="5882335"/>
            <a:ext cx="13003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Taking the Laundry to the next level for future generations 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3AEADE-0881-85E8-8CA1-1B52BD66D0A3}"/>
              </a:ext>
            </a:extLst>
          </p:cNvPr>
          <p:cNvSpPr txBox="1"/>
          <p:nvPr/>
        </p:nvSpPr>
        <p:spPr>
          <a:xfrm>
            <a:off x="262310" y="3635344"/>
            <a:ext cx="7274858" cy="175432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1 -----Processing times                                                  No loss of time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2        Laundry Inputs                                                     No extra cost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4        Extended Equipment Life                                   Major Savings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5        Extended Fabric Life                                            Major Savings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3        Antimicrobial Protection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Plus Revenue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6        Extending the Life of the Planet                        Priceless</a:t>
            </a:r>
          </a:p>
        </p:txBody>
      </p:sp>
    </p:spTree>
    <p:extLst>
      <p:ext uri="{BB962C8B-B14F-4D97-AF65-F5344CB8AC3E}">
        <p14:creationId xmlns:p14="http://schemas.microsoft.com/office/powerpoint/2010/main" val="17214617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0089D27-2F30-4706-8F8C-B6C5E8882E71}"/>
              </a:ext>
            </a:extLst>
          </p:cNvPr>
          <p:cNvSpPr/>
          <p:nvPr/>
        </p:nvSpPr>
        <p:spPr>
          <a:xfrm>
            <a:off x="-1" y="3965826"/>
            <a:ext cx="12191999" cy="2568538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10" descr="See the source image">
            <a:extLst>
              <a:ext uri="{FF2B5EF4-FFF2-40B4-BE49-F238E27FC236}">
                <a16:creationId xmlns:a16="http://schemas.microsoft.com/office/drawing/2014/main" id="{E086ECF9-6A17-40CB-97C4-95A1904E2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75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22B348-98E4-452F-A1F0-70705ED74659}"/>
              </a:ext>
            </a:extLst>
          </p:cNvPr>
          <p:cNvSpPr txBox="1"/>
          <p:nvPr/>
        </p:nvSpPr>
        <p:spPr>
          <a:xfrm>
            <a:off x="5104300" y="571283"/>
            <a:ext cx="8176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“Nothing Else Compares”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3" name="Picture 32" descr="Logo, company name&#10;&#10;Description automatically generated">
            <a:extLst>
              <a:ext uri="{FF2B5EF4-FFF2-40B4-BE49-F238E27FC236}">
                <a16:creationId xmlns:a16="http://schemas.microsoft.com/office/drawing/2014/main" id="{E52B4987-C4F7-44FA-BE47-A9F8F2545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887" y="94935"/>
            <a:ext cx="4512507" cy="4512507"/>
          </a:xfrm>
          <a:prstGeom prst="rect">
            <a:avLst/>
          </a:prstGeom>
        </p:spPr>
      </p:pic>
      <p:pic>
        <p:nvPicPr>
          <p:cNvPr id="45" name="Graphic 44" descr="Dollar with solid fill">
            <a:extLst>
              <a:ext uri="{FF2B5EF4-FFF2-40B4-BE49-F238E27FC236}">
                <a16:creationId xmlns:a16="http://schemas.microsoft.com/office/drawing/2014/main" id="{1D06FD8C-FA99-4DA9-B0B4-CB7C496711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25873" y="559740"/>
            <a:ext cx="591124" cy="591124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6583F7-89A0-4C37-BE44-42EEA7237663}"/>
              </a:ext>
            </a:extLst>
          </p:cNvPr>
          <p:cNvSpPr txBox="1"/>
          <p:nvPr/>
        </p:nvSpPr>
        <p:spPr>
          <a:xfrm>
            <a:off x="-1262004" y="5882335"/>
            <a:ext cx="130036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Taking the Laundry to the next level for future generations 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879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AF49DF5-06E9-46FA-8269-ADA81FFCC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8889"/>
            <a:ext cx="12192000" cy="3207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E958BE-0990-4D2C-AA50-6DFE8712C925}"/>
              </a:ext>
            </a:extLst>
          </p:cNvPr>
          <p:cNvSpPr txBox="1"/>
          <p:nvPr/>
        </p:nvSpPr>
        <p:spPr>
          <a:xfrm>
            <a:off x="5650992" y="572944"/>
            <a:ext cx="12090474" cy="14379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Next Generation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Laundry Care System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B873BF-98AA-4814-BFBF-4BC55ACBECC3}"/>
              </a:ext>
            </a:extLst>
          </p:cNvPr>
          <p:cNvSpPr txBox="1"/>
          <p:nvPr/>
        </p:nvSpPr>
        <p:spPr>
          <a:xfrm>
            <a:off x="5549466" y="2101150"/>
            <a:ext cx="7373810" cy="3339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Designed for the Environment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Cleaner &amp; Fresher Textiles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Extended Textile Life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Permanent Textile Protection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Infection Prevention 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High Speed Processing &amp; Cost Savings </a:t>
            </a:r>
          </a:p>
        </p:txBody>
      </p:sp>
    </p:spTree>
    <p:extLst>
      <p:ext uri="{BB962C8B-B14F-4D97-AF65-F5344CB8AC3E}">
        <p14:creationId xmlns:p14="http://schemas.microsoft.com/office/powerpoint/2010/main" val="492090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AF49DF5-06E9-46FA-8269-ADA81FFCC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8889"/>
            <a:ext cx="12192000" cy="32072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83A1F3-2CB3-4E26-9C1E-F5DD6EE214EE}"/>
              </a:ext>
            </a:extLst>
          </p:cNvPr>
          <p:cNvSpPr txBox="1"/>
          <p:nvPr/>
        </p:nvSpPr>
        <p:spPr>
          <a:xfrm>
            <a:off x="5650992" y="572944"/>
            <a:ext cx="12090474" cy="14379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Next Generation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Laundry Care System 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474BFC0-09DC-483A-99C7-507ED52DF0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126" y="-109627"/>
            <a:ext cx="6032311" cy="60323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90AB62-7AF1-457A-A5B0-6F40B382601D}"/>
              </a:ext>
            </a:extLst>
          </p:cNvPr>
          <p:cNvSpPr txBox="1"/>
          <p:nvPr/>
        </p:nvSpPr>
        <p:spPr>
          <a:xfrm>
            <a:off x="5549466" y="2101150"/>
            <a:ext cx="7373810" cy="3339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Designed for the Environment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Cleaner &amp; Fresher Textiles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Extended Textile Life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Permanent Textile Protection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Infection Prevention 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High Speed Processing &amp; Cost Savings </a:t>
            </a:r>
          </a:p>
        </p:txBody>
      </p:sp>
    </p:spTree>
    <p:extLst>
      <p:ext uri="{BB962C8B-B14F-4D97-AF65-F5344CB8AC3E}">
        <p14:creationId xmlns:p14="http://schemas.microsoft.com/office/powerpoint/2010/main" val="1297848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DFF6548F-1042-4E5E-AA54-F502D0C89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8889"/>
            <a:ext cx="12192000" cy="3207258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5E697031-804F-404B-8B37-96884F3C9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126" y="-109627"/>
            <a:ext cx="6032311" cy="60323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C4813E-CE15-432A-8AFF-B2CE8BA6F29D}"/>
              </a:ext>
            </a:extLst>
          </p:cNvPr>
          <p:cNvSpPr txBox="1"/>
          <p:nvPr/>
        </p:nvSpPr>
        <p:spPr>
          <a:xfrm>
            <a:off x="5549466" y="2101150"/>
            <a:ext cx="7373810" cy="3339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Designed for the Environment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Cleaner &amp; Fresher Textiles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Extended Textile Life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Permanent Textile Protection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Infection Prevention 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High Speed Processing &amp; Cost Savings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B12C5D-137E-4BEA-B14A-8FEECECFFCCD}"/>
              </a:ext>
            </a:extLst>
          </p:cNvPr>
          <p:cNvSpPr txBox="1"/>
          <p:nvPr/>
        </p:nvSpPr>
        <p:spPr>
          <a:xfrm>
            <a:off x="5650992" y="572944"/>
            <a:ext cx="12090474" cy="14379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Next Generation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Laundry Care System </a:t>
            </a:r>
          </a:p>
        </p:txBody>
      </p:sp>
    </p:spTree>
    <p:extLst>
      <p:ext uri="{BB962C8B-B14F-4D97-AF65-F5344CB8AC3E}">
        <p14:creationId xmlns:p14="http://schemas.microsoft.com/office/powerpoint/2010/main" val="3506645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2DDAA2A-297F-402F-A164-D976E36D8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8889"/>
            <a:ext cx="12192000" cy="3207258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83945C8A-EE61-4D85-A792-ACE8C8E9E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126" y="-109627"/>
            <a:ext cx="6032311" cy="60323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007A43-EFEB-43DF-A4B6-7B057CDDAA9D}"/>
              </a:ext>
            </a:extLst>
          </p:cNvPr>
          <p:cNvSpPr txBox="1"/>
          <p:nvPr/>
        </p:nvSpPr>
        <p:spPr>
          <a:xfrm>
            <a:off x="5549466" y="2101150"/>
            <a:ext cx="7373810" cy="33395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Designed for the Environment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Cleaner &amp; Fresher Textiles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Extended Textile Life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Permanent Textile Protection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Infection Prevention 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Browallia New" panose="020B0502040204020203" pitchFamily="34" charset="-34"/>
              </a:rPr>
              <a:t>High Speed Processing &amp; Cost Savings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8BF6D5-E0AE-4593-B433-0FE57B47B91C}"/>
              </a:ext>
            </a:extLst>
          </p:cNvPr>
          <p:cNvSpPr txBox="1"/>
          <p:nvPr/>
        </p:nvSpPr>
        <p:spPr>
          <a:xfrm>
            <a:off x="5650992" y="572944"/>
            <a:ext cx="12090474" cy="14379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Next Generation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Laundry Care System </a:t>
            </a:r>
          </a:p>
        </p:txBody>
      </p:sp>
    </p:spTree>
    <p:extLst>
      <p:ext uri="{BB962C8B-B14F-4D97-AF65-F5344CB8AC3E}">
        <p14:creationId xmlns:p14="http://schemas.microsoft.com/office/powerpoint/2010/main" val="2923819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7664</TotalTime>
  <Words>1215</Words>
  <Application>Microsoft Office PowerPoint</Application>
  <PresentationFormat>Widescreen</PresentationFormat>
  <Paragraphs>512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Malgun Gothic</vt:lpstr>
      <vt:lpstr>MS Gothic</vt:lpstr>
      <vt:lpstr>Agency FB</vt:lpstr>
      <vt:lpstr>Aharoni</vt:lpstr>
      <vt:lpstr>Arial</vt:lpstr>
      <vt:lpstr>Arial Black</vt:lpstr>
      <vt:lpstr>Assistant</vt:lpstr>
      <vt:lpstr>Calibri</vt:lpstr>
      <vt:lpstr>Calibri Light</vt:lpstr>
      <vt:lpstr>Century Gothic</vt:lpstr>
      <vt:lpstr>Clearwater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Detergent Comparisons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 Bridwell</dc:creator>
  <cp:lastModifiedBy>Les Bridwell</cp:lastModifiedBy>
  <cp:revision>498</cp:revision>
  <dcterms:created xsi:type="dcterms:W3CDTF">2021-01-01T01:47:43Z</dcterms:created>
  <dcterms:modified xsi:type="dcterms:W3CDTF">2024-02-29T12:16:32Z</dcterms:modified>
</cp:coreProperties>
</file>